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70" r:id="rId4"/>
    <p:sldId id="260" r:id="rId5"/>
    <p:sldId id="261" r:id="rId6"/>
    <p:sldId id="266" r:id="rId7"/>
    <p:sldId id="267" r:id="rId8"/>
    <p:sldId id="259" r:id="rId9"/>
    <p:sldId id="263" r:id="rId10"/>
    <p:sldId id="268" r:id="rId11"/>
    <p:sldId id="269" r:id="rId12"/>
    <p:sldId id="271" r:id="rId13"/>
    <p:sldId id="272" r:id="rId14"/>
    <p:sldId id="273" r:id="rId15"/>
    <p:sldId id="274" r:id="rId16"/>
    <p:sldId id="26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0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60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68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59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91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3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7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7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60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48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9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3EDE42-06DC-4560-8C61-7402A1DE477E}" type="datetimeFigureOut">
              <a:rPr lang="pt-BR" smtClean="0"/>
              <a:t>21/10/2015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7DAFBD-D990-4724-A8A7-E15B4A5A2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10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465" y="512875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 smtClean="0"/>
              <a:t/>
            </a:r>
            <a:br>
              <a:rPr lang="pt-BR" sz="6000" dirty="0" smtClean="0"/>
            </a:br>
            <a:r>
              <a:rPr lang="pt-BR" sz="3600" dirty="0" smtClean="0"/>
              <a:t>apresentação para o III Congresso do patrimônio público e social do estado de são Paulo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5565" y="3843867"/>
            <a:ext cx="6400800" cy="1947333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		</a:t>
            </a:r>
          </a:p>
          <a:p>
            <a:pPr algn="ctr"/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ALEXANDRE PONTES ARAGÃO</a:t>
            </a:r>
          </a:p>
          <a:p>
            <a:pPr algn="ctr"/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Promotor de Justiça</a:t>
            </a:r>
            <a:endParaRPr lang="pt-BR" sz="2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4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920" y="382385"/>
            <a:ext cx="11798531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DIFERENCIAL DO FOMENTO DO CONTROLE SOCIAL PELO REPRESENTANTE DO MP</a:t>
            </a:r>
          </a:p>
          <a:p>
            <a:endParaRPr lang="pt-BR" sz="3200" dirty="0" smtClean="0"/>
          </a:p>
          <a:p>
            <a:pPr algn="just"/>
            <a:endParaRPr lang="pt-BR" sz="3200" dirty="0"/>
          </a:p>
          <a:p>
            <a:pPr marL="457200" indent="-457200" algn="just">
              <a:buAutoNum type="arabicPeriod"/>
            </a:pPr>
            <a:r>
              <a:rPr lang="pt-BR" sz="2400" dirty="0" smtClean="0"/>
              <a:t>O Promotor de Justiça é o representante da instituição que goza de reconhecida credibilidade e respeito junto à sociedade;</a:t>
            </a:r>
          </a:p>
          <a:p>
            <a:pPr marL="457200" indent="-457200" algn="just">
              <a:buAutoNum type="arabicPeriod"/>
            </a:pPr>
            <a:endParaRPr lang="pt-BR" sz="2400" dirty="0" smtClean="0"/>
          </a:p>
          <a:p>
            <a:pPr marL="457200" indent="-457200" algn="just">
              <a:buAutoNum type="arabicPeriod"/>
            </a:pPr>
            <a:r>
              <a:rPr lang="pt-BR" sz="2400" dirty="0" smtClean="0"/>
              <a:t>Por </a:t>
            </a:r>
            <a:r>
              <a:rPr lang="pt-BR" sz="2400" dirty="0"/>
              <a:t>seu conhecimento jurídico e experiência profissional é, sem dúvida, o maior conhecedor no âmbito do município, do problema corrupção e suas múltiplas implicações na vida da </a:t>
            </a:r>
            <a:r>
              <a:rPr lang="pt-BR" sz="2400" dirty="0" smtClean="0"/>
              <a:t>comunidade;</a:t>
            </a:r>
          </a:p>
          <a:p>
            <a:pPr marL="457200" indent="-457200" algn="just">
              <a:buAutoNum type="arabicPeriod"/>
            </a:pPr>
            <a:endParaRPr lang="pt-BR" sz="2400" dirty="0"/>
          </a:p>
          <a:p>
            <a:pPr marL="457200" indent="-457200" algn="just">
              <a:buAutoNum type="arabicPeriod"/>
            </a:pPr>
            <a:r>
              <a:rPr lang="pt-BR" sz="2400" dirty="0" smtClean="0"/>
              <a:t>É também o mais indicado por sua desvinculação à política local e       parcimônia.</a:t>
            </a:r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4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1396" y="2014189"/>
            <a:ext cx="10324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O projeto</a:t>
            </a:r>
          </a:p>
          <a:p>
            <a:pPr algn="ctr"/>
            <a:r>
              <a:rPr lang="pt-BR" sz="3200" b="1" dirty="0"/>
              <a:t> TODOS PELA MORALIDADE </a:t>
            </a:r>
            <a:endParaRPr lang="pt-BR" sz="3200" b="1" dirty="0" smtClean="0"/>
          </a:p>
          <a:p>
            <a:pPr algn="ctr"/>
            <a:r>
              <a:rPr lang="pt-BR" sz="3200" b="1" dirty="0"/>
              <a:t>d</a:t>
            </a:r>
            <a:r>
              <a:rPr lang="pt-BR" sz="3200" b="1" dirty="0" smtClean="0"/>
              <a:t>esenvolvido pelo Ministério Público do Ceará</a:t>
            </a:r>
            <a:endParaRPr lang="pt-BR" sz="3200" b="1" dirty="0"/>
          </a:p>
          <a:p>
            <a:pPr algn="ctr"/>
            <a:r>
              <a:rPr lang="pt-BR" sz="3200" b="1" dirty="0"/>
              <a:t>se propõe a levar a comunidade a superar cada um dos obstáculos ao exercício do controle social.</a:t>
            </a:r>
          </a:p>
        </p:txBody>
      </p:sp>
    </p:spTree>
    <p:extLst>
      <p:ext uri="{BB962C8B-B14F-4D97-AF65-F5344CB8AC3E}">
        <p14:creationId xmlns:p14="http://schemas.microsoft.com/office/powerpoint/2010/main" val="183613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4" y="1402914"/>
            <a:ext cx="7231125" cy="483581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42381" y="375874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IBIAPINA - 2010</a:t>
            </a:r>
          </a:p>
        </p:txBody>
      </p:sp>
    </p:spTree>
    <p:extLst>
      <p:ext uri="{BB962C8B-B14F-4D97-AF65-F5344CB8AC3E}">
        <p14:creationId xmlns:p14="http://schemas.microsoft.com/office/powerpoint/2010/main" val="335420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41" y="1261144"/>
            <a:ext cx="7107572" cy="47513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71542" y="300718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IBIAPINA - 2010</a:t>
            </a:r>
          </a:p>
        </p:txBody>
      </p:sp>
    </p:spTree>
    <p:extLst>
      <p:ext uri="{BB962C8B-B14F-4D97-AF65-F5344CB8AC3E}">
        <p14:creationId xmlns:p14="http://schemas.microsoft.com/office/powerpoint/2010/main" val="213441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4" y="1104741"/>
            <a:ext cx="6773926" cy="50818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6395" y="213035"/>
            <a:ext cx="3449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PARAMBU - 2011</a:t>
            </a:r>
          </a:p>
        </p:txBody>
      </p:sp>
    </p:spTree>
    <p:extLst>
      <p:ext uri="{BB962C8B-B14F-4D97-AF65-F5344CB8AC3E}">
        <p14:creationId xmlns:p14="http://schemas.microsoft.com/office/powerpoint/2010/main" val="17396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0" y="1558158"/>
            <a:ext cx="6291617" cy="471871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91686" y="400926"/>
            <a:ext cx="3449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PARAMBU - 2011</a:t>
            </a:r>
          </a:p>
        </p:txBody>
      </p:sp>
    </p:spTree>
    <p:extLst>
      <p:ext uri="{BB962C8B-B14F-4D97-AF65-F5344CB8AC3E}">
        <p14:creationId xmlns:p14="http://schemas.microsoft.com/office/powerpoint/2010/main" val="186120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6293" y="579211"/>
            <a:ext cx="8534400" cy="5120131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 smtClean="0"/>
              <a:t>ALEXANDRE PONTES ARAGÃO</a:t>
            </a:r>
            <a:br>
              <a:rPr lang="pt-BR" sz="2200" b="1" dirty="0" smtClean="0"/>
            </a:br>
            <a:r>
              <a:rPr lang="pt-BR" sz="1800" dirty="0" smtClean="0"/>
              <a:t>PROMOTOR DE JUSTICA</a:t>
            </a:r>
            <a:br>
              <a:rPr lang="pt-BR" sz="1800" dirty="0" smtClean="0"/>
            </a:br>
            <a:r>
              <a:rPr lang="pt-BR" sz="1800" dirty="0" smtClean="0"/>
              <a:t>AUTOR E COORDENADOR DO PROJETO </a:t>
            </a:r>
            <a:br>
              <a:rPr lang="pt-BR" sz="1800" dirty="0" smtClean="0"/>
            </a:br>
            <a:r>
              <a:rPr lang="pt-BR" sz="2200" b="1" i="1" dirty="0" smtClean="0"/>
              <a:t>todos pela moralidade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obrigado pela atenção.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it-IT" sz="2200" b="1" dirty="0"/>
              <a:t>Contato: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000" dirty="0"/>
              <a:t>(85) 99685-6411 / 99601-0248</a:t>
            </a:r>
            <a:br>
              <a:rPr lang="it-IT" sz="2000" dirty="0"/>
            </a:br>
            <a:r>
              <a:rPr lang="it-IT" sz="2000" dirty="0" smtClean="0"/>
              <a:t>alexparagon@ig.com.br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alexandre.aragao@mpce.mp.br</a:t>
            </a:r>
            <a:br>
              <a:rPr lang="it-IT" sz="2000" dirty="0"/>
            </a:b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08" y="5361139"/>
            <a:ext cx="1032571" cy="10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269" y="341217"/>
            <a:ext cx="8534400" cy="150706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 BRASIL É UM PAÍS CORRUPTO?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269" y="1615276"/>
            <a:ext cx="8534400" cy="4489886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HOLANDA E DINAMARCA: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	100 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AUDITORES PARA CADA 100.000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HABITANTES</a:t>
            </a:r>
          </a:p>
          <a:p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BRASIL: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8 AUDITORES PARA CADA 100.000 HABITANTES</a:t>
            </a:r>
          </a:p>
          <a:p>
            <a:pPr marL="0" indent="0">
              <a:buNone/>
            </a:pPr>
            <a:r>
              <a:rPr lang="pt-BR" sz="1600" dirty="0" smtClean="0">
                <a:solidFill>
                  <a:schemeClr val="tx1">
                    <a:lumMod val="95000"/>
                  </a:schemeClr>
                </a:solidFill>
              </a:rPr>
              <a:t>                     (DÉFICIT DE CERCA DE 160.000 AUDITORES)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85000"/>
                  </a:schemeClr>
                </a:solidFill>
              </a:rPr>
              <a:t>O BRASIL NÃO É UM PAÍS CORRUPTO, MAS UM PAÍS POUCO AUDITADO!</a:t>
            </a:r>
          </a:p>
        </p:txBody>
      </p:sp>
    </p:spTree>
    <p:extLst>
      <p:ext uri="{BB962C8B-B14F-4D97-AF65-F5344CB8AC3E}">
        <p14:creationId xmlns:p14="http://schemas.microsoft.com/office/powerpoint/2010/main" val="70048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1549" y="864523"/>
            <a:ext cx="1108363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CONTROLE SOCIAL: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- Fiscalização da sociedade quanto aos atos praticados pelos agentes públicos.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PARTICIPAÇÃO POPULAR: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dirty="0"/>
              <a:t>	</a:t>
            </a:r>
            <a:r>
              <a:rPr lang="pt-BR" sz="2400" dirty="0" smtClean="0"/>
              <a:t>- Atuação da sociedade no debate das decisões que serão tomadas pelos administradores públicos.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78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587" y="266061"/>
            <a:ext cx="11516139" cy="1507067"/>
          </a:xfrm>
        </p:spPr>
        <p:txBody>
          <a:bodyPr>
            <a:normAutofit/>
          </a:bodyPr>
          <a:lstStyle/>
          <a:p>
            <a:r>
              <a:rPr lang="pt-BR" sz="3800" dirty="0" smtClean="0"/>
              <a:t>PRINCIPAIS OBSTÁCULOS AO CONTROLE SOCIAL</a:t>
            </a:r>
            <a:endParaRPr lang="pt-BR" sz="3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636" y="2107673"/>
            <a:ext cx="2949316" cy="7928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23" y="3437662"/>
            <a:ext cx="7742821" cy="872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23" y="4846779"/>
            <a:ext cx="7742821" cy="8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8217" y="115748"/>
            <a:ext cx="8534400" cy="150706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MITOS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340" y="1238775"/>
            <a:ext cx="9617193" cy="561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</a:rPr>
              <a:t>MITO PRINCIPAL: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</a:rPr>
              <a:t>assividade</a:t>
            </a:r>
          </a:p>
          <a:p>
            <a:endParaRPr lang="pt-BR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tx1">
                    <a:lumMod val="95000"/>
                  </a:schemeClr>
                </a:solidFill>
              </a:rPr>
              <a:t>MITOS DECORRENTES:</a:t>
            </a:r>
          </a:p>
          <a:p>
            <a:pPr marL="0" indent="0">
              <a:buNone/>
            </a:pPr>
            <a:endParaRPr lang="pt-BR" sz="24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95000"/>
                  </a:schemeClr>
                </a:solidFill>
              </a:rPr>
              <a:t>G</a:t>
            </a: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</a:rPr>
              <a:t>estor </a:t>
            </a:r>
            <a:r>
              <a:rPr lang="pt-BR" sz="2400" b="1" dirty="0">
                <a:solidFill>
                  <a:schemeClr val="tx1">
                    <a:lumMod val="95000"/>
                  </a:schemeClr>
                </a:solidFill>
              </a:rPr>
              <a:t>acima da </a:t>
            </a: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</a:rPr>
              <a:t>lei</a:t>
            </a:r>
            <a:endParaRPr lang="pt-BR" sz="24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lang="pt-BR" sz="2400" b="1" dirty="0" smtClean="0">
                <a:solidFill>
                  <a:schemeClr val="tx1">
                    <a:lumMod val="95000"/>
                  </a:schemeClr>
                </a:solidFill>
              </a:rPr>
              <a:t>mpunidade</a:t>
            </a:r>
            <a:endParaRPr lang="pt-BR" sz="24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82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0" y="0"/>
            <a:ext cx="10222087" cy="150706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FALTA DE CONHECIMENTO QUANTO À: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1" y="1507067"/>
            <a:ext cx="9207933" cy="4982711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chemeClr val="tx1">
                    <a:lumMod val="95000"/>
                  </a:schemeClr>
                </a:solidFill>
              </a:rPr>
              <a:t>Transparência na Administração Pública (art. 48 da LRF e Lei de Acesso à Informação) </a:t>
            </a:r>
          </a:p>
          <a:p>
            <a:r>
              <a:rPr lang="pt-BR" sz="2200" b="1" dirty="0">
                <a:solidFill>
                  <a:schemeClr val="tx1">
                    <a:lumMod val="95000"/>
                  </a:schemeClr>
                </a:solidFill>
              </a:rPr>
              <a:t>Controle social 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	- Participação </a:t>
            </a:r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na elaboração do orçamento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	- Direito </a:t>
            </a:r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constitucional a certidão e a petição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	- Análise </a:t>
            </a:r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das prestações de contas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>
                    <a:lumMod val="95000"/>
                  </a:schemeClr>
                </a:solidFill>
              </a:rPr>
              <a:t>	- Ação Popular</a:t>
            </a:r>
          </a:p>
          <a:p>
            <a:r>
              <a:rPr lang="pt-BR" sz="2200" b="1" dirty="0">
                <a:solidFill>
                  <a:schemeClr val="tx1">
                    <a:lumMod val="95000"/>
                  </a:schemeClr>
                </a:solidFill>
              </a:rPr>
              <a:t>Lei de </a:t>
            </a:r>
            <a:r>
              <a:rPr lang="pt-BR" sz="2200" b="1" dirty="0" smtClean="0">
                <a:solidFill>
                  <a:schemeClr val="tx1">
                    <a:lumMod val="95000"/>
                  </a:schemeClr>
                </a:solidFill>
              </a:rPr>
              <a:t>Licitações</a:t>
            </a:r>
            <a:endParaRPr lang="pt-BR" sz="2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200" b="1" dirty="0">
                <a:solidFill>
                  <a:schemeClr val="tx1">
                    <a:lumMod val="95000"/>
                  </a:schemeClr>
                </a:solidFill>
              </a:rPr>
              <a:t>Existência e Função dos Conselhos Municipais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95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9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-67734"/>
            <a:ext cx="8534400" cy="150706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FALTA DE MOTIVAÇÃO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1949335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Desconhecimento dos exemplos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de sucesso de </a:t>
            </a:r>
            <a:r>
              <a:rPr lang="pt-BR" sz="2400" dirty="0" smtClean="0">
                <a:solidFill>
                  <a:schemeClr val="tx1">
                    <a:lumMod val="95000"/>
                  </a:schemeClr>
                </a:solidFill>
              </a:rPr>
              <a:t>atuação </a:t>
            </a: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popular no efetivo combate à corrupção:</a:t>
            </a:r>
          </a:p>
          <a:p>
            <a:endParaRPr lang="pt-BR" sz="2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Londrina – PR / 2000</a:t>
            </a:r>
          </a:p>
          <a:p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Ribeirão Bonito – SP / 2001</a:t>
            </a:r>
          </a:p>
          <a:p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Girau do Ponciano – Al / 2003</a:t>
            </a:r>
          </a:p>
          <a:p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Ibiapina – CE / 2011</a:t>
            </a:r>
          </a:p>
          <a:p>
            <a:r>
              <a:rPr lang="pt-BR" sz="2200" dirty="0">
                <a:solidFill>
                  <a:schemeClr val="tx1">
                    <a:lumMod val="95000"/>
                  </a:schemeClr>
                </a:solidFill>
              </a:rPr>
              <a:t>Parambu – CE / 2013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70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112" y="0"/>
            <a:ext cx="12480099" cy="1507067"/>
          </a:xfrm>
        </p:spPr>
        <p:txBody>
          <a:bodyPr>
            <a:normAutofit/>
          </a:bodyPr>
          <a:lstStyle/>
          <a:p>
            <a:r>
              <a:rPr lang="pt-BR" sz="3800" dirty="0"/>
              <a:t>REAÇÃO POPULAR MEDIANTE CONTROLE </a:t>
            </a:r>
            <a:r>
              <a:rPr lang="pt-BR" sz="3800" dirty="0" smtClean="0"/>
              <a:t>SOCIAL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112" y="633259"/>
            <a:ext cx="8534400" cy="519134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2001- RIBEIRÃO BONITO/SP: ASSOCIAÇÃO 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AMIGOS DE RIBEIRÃO BONITO (AMARRIBO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pt-BR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2003 - GIRAU 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DO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PONCIANO/AL: 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FÓRUM </a:t>
            </a: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PERMANENTE DE CIDADANIA DE GIRAU DO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PONCIANO</a:t>
            </a:r>
          </a:p>
          <a:p>
            <a:pPr marL="0" indent="0" algn="just">
              <a:buNone/>
            </a:pPr>
            <a:endParaRPr lang="pt-BR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2013 – PARAMBU/CE:</a:t>
            </a:r>
            <a:endParaRPr lang="pt-BR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1">
                    <a:lumMod val="95000"/>
                  </a:schemeClr>
                </a:solidFill>
              </a:rPr>
              <a:t>INSTITUTO PARAMBUENSE DE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</a:rPr>
              <a:t>CIDADANIA</a:t>
            </a:r>
            <a:endParaRPr lang="pt-B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130" y="224412"/>
            <a:ext cx="116710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CONVENÇÃO INTERAMERICANA CONTRA A CORRUPÇÃO</a:t>
            </a:r>
            <a:endParaRPr lang="pt-BR" sz="2000" dirty="0" smtClean="0"/>
          </a:p>
          <a:p>
            <a:pPr algn="ctr"/>
            <a:endParaRPr lang="pt-BR" sz="2000" dirty="0" smtClean="0"/>
          </a:p>
          <a:p>
            <a:pPr algn="ctr"/>
            <a:r>
              <a:rPr lang="pt-BR" sz="2000" b="1" dirty="0" smtClean="0"/>
              <a:t>Artigo II</a:t>
            </a:r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Os propósitos desta Convenção são: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/>
              <a:t>    l</a:t>
            </a:r>
            <a:r>
              <a:rPr lang="pt-BR" sz="2000" dirty="0"/>
              <a:t>. promover e fortalecer o desenvolvimento, por cada um dos Estados Partes, do; mecanismos necessários para prevenir, detectar, punir e erradicar a corrupção e</a:t>
            </a:r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Artigo </a:t>
            </a:r>
            <a:r>
              <a:rPr lang="pt-BR" sz="2000" b="1" dirty="0"/>
              <a:t>III</a:t>
            </a:r>
          </a:p>
          <a:p>
            <a:pPr algn="ctr"/>
            <a:endParaRPr lang="pt-BR" sz="2000" dirty="0"/>
          </a:p>
          <a:p>
            <a:pPr algn="ctr"/>
            <a:r>
              <a:rPr lang="pt-BR" sz="2000" b="1" dirty="0"/>
              <a:t>Medidas preventivas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Para os fins estabelecidos no artigo II desta Convenção, os Estados Partes convêm em considerar a aplicabilidade de medidas, em seus próprios sistemas institucionais destinadas a criar, manter e fortalecer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r>
              <a:rPr lang="pt-BR" sz="2000" b="1" dirty="0" smtClean="0"/>
              <a:t>11</a:t>
            </a:r>
            <a:r>
              <a:rPr lang="pt-BR" sz="2000" b="1" dirty="0"/>
              <a:t>. </a:t>
            </a:r>
            <a:r>
              <a:rPr lang="pt-BR" sz="2000" dirty="0"/>
              <a:t>Mecanismos para estimular a participação da sociedade civil e de organizações não-governamentais nos esforços para prevenir a corrupção.</a:t>
            </a:r>
          </a:p>
        </p:txBody>
      </p:sp>
    </p:spTree>
    <p:extLst>
      <p:ext uri="{BB962C8B-B14F-4D97-AF65-F5344CB8AC3E}">
        <p14:creationId xmlns:p14="http://schemas.microsoft.com/office/powerpoint/2010/main" val="1435018975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332</TotalTime>
  <Words>365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Fatia</vt:lpstr>
      <vt:lpstr> apresentação para o III Congresso do patrimônio público e social do estado de são Paulo </vt:lpstr>
      <vt:lpstr>O BRASIL É UM PAÍS CORRUPTO?</vt:lpstr>
      <vt:lpstr>Apresentação do PowerPoint</vt:lpstr>
      <vt:lpstr>PRINCIPAIS OBSTÁCULOS AO CONTROLE SOCIAL</vt:lpstr>
      <vt:lpstr>MITOS</vt:lpstr>
      <vt:lpstr>FALTA DE CONHECIMENTO QUANTO À:</vt:lpstr>
      <vt:lpstr>FALTA DE MOTIVAÇÃO</vt:lpstr>
      <vt:lpstr>REAÇÃO POPULAR MEDIANTE CONTROLE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ALEXANDRE PONTES ARAGÃO PROMOTOR DE JUSTICA AUTOR E COORDENADOR DO PROJETO  todos pela moralidade  obrigado pela atenção.  Contato: (85) 99685-6411 / 99601-0248 alexparagon@ig.com.br alexandre.aragao@mpce.mp.br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 PELA MORALIDADE</dc:title>
  <dc:creator>Alexandre</dc:creator>
  <cp:lastModifiedBy>Alexandre</cp:lastModifiedBy>
  <cp:revision>15</cp:revision>
  <dcterms:created xsi:type="dcterms:W3CDTF">2015-10-21T17:02:56Z</dcterms:created>
  <dcterms:modified xsi:type="dcterms:W3CDTF">2015-10-22T01:21:41Z</dcterms:modified>
</cp:coreProperties>
</file>