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sldIdLst>
    <p:sldId id="257" r:id="rId2"/>
    <p:sldId id="258" r:id="rId3"/>
    <p:sldId id="307" r:id="rId4"/>
    <p:sldId id="309" r:id="rId5"/>
    <p:sldId id="310" r:id="rId6"/>
    <p:sldId id="277" r:id="rId7"/>
    <p:sldId id="278" r:id="rId8"/>
    <p:sldId id="288" r:id="rId9"/>
    <p:sldId id="308" r:id="rId10"/>
    <p:sldId id="289" r:id="rId11"/>
    <p:sldId id="290" r:id="rId12"/>
    <p:sldId id="291" r:id="rId13"/>
    <p:sldId id="293" r:id="rId14"/>
    <p:sldId id="292" r:id="rId15"/>
    <p:sldId id="294" r:id="rId16"/>
    <p:sldId id="295" r:id="rId17"/>
    <p:sldId id="296" r:id="rId18"/>
    <p:sldId id="297" r:id="rId19"/>
    <p:sldId id="299" r:id="rId20"/>
    <p:sldId id="300" r:id="rId21"/>
    <p:sldId id="301" r:id="rId22"/>
    <p:sldId id="302" r:id="rId23"/>
    <p:sldId id="303" r:id="rId24"/>
    <p:sldId id="304" r:id="rId25"/>
    <p:sldId id="311" r:id="rId26"/>
    <p:sldId id="305" r:id="rId27"/>
    <p:sldId id="306" r:id="rId28"/>
    <p:sldId id="276" r:id="rId29"/>
    <p:sldId id="273" r:id="rId30"/>
    <p:sldId id="259" r:id="rId31"/>
    <p:sldId id="312" r:id="rId32"/>
    <p:sldId id="267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931C"/>
    <a:srgbClr val="DD6909"/>
    <a:srgbClr val="E86718"/>
    <a:srgbClr val="FF3300"/>
    <a:srgbClr val="CC9900"/>
    <a:srgbClr val="CB8217"/>
    <a:srgbClr val="BC7916"/>
    <a:srgbClr val="A16813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5F81B-0432-49D6-99C5-71A9D1D21F91}" type="datetimeFigureOut">
              <a:rPr lang="pt-BR" smtClean="0"/>
              <a:pPr/>
              <a:t>22/10/2015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473CA-22B2-4188-8F14-5B0401CAC9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0508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473CA-22B2-4188-8F14-5B0401CAC946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90E7-6BA2-486D-BE01-086C6740C7D3}" type="datetimeFigureOut">
              <a:rPr lang="pt-BR" smtClean="0"/>
              <a:pPr/>
              <a:t>22/10/2015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1AB7-5A70-4673-862E-2AA7584D592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90E7-6BA2-486D-BE01-086C6740C7D3}" type="datetimeFigureOut">
              <a:rPr lang="pt-BR" smtClean="0"/>
              <a:pPr/>
              <a:t>22/10/2015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1AB7-5A70-4673-862E-2AA7584D59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90E7-6BA2-486D-BE01-086C6740C7D3}" type="datetimeFigureOut">
              <a:rPr lang="pt-BR" smtClean="0"/>
              <a:pPr/>
              <a:t>22/10/2015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1AB7-5A70-4673-862E-2AA7584D59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90E7-6BA2-486D-BE01-086C6740C7D3}" type="datetimeFigureOut">
              <a:rPr lang="pt-BR" smtClean="0"/>
              <a:pPr/>
              <a:t>22/10/2015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1AB7-5A70-4673-862E-2AA7584D59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90E7-6BA2-486D-BE01-086C6740C7D3}" type="datetimeFigureOut">
              <a:rPr lang="pt-BR" smtClean="0"/>
              <a:pPr/>
              <a:t>22/10/2015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1AB7-5A70-4673-862E-2AA7584D592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90E7-6BA2-486D-BE01-086C6740C7D3}" type="datetimeFigureOut">
              <a:rPr lang="pt-BR" smtClean="0"/>
              <a:pPr/>
              <a:t>22/10/2015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1AB7-5A70-4673-862E-2AA7584D59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90E7-6BA2-486D-BE01-086C6740C7D3}" type="datetimeFigureOut">
              <a:rPr lang="pt-BR" smtClean="0"/>
              <a:pPr/>
              <a:t>22/10/2015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1AB7-5A70-4673-862E-2AA7584D592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90E7-6BA2-486D-BE01-086C6740C7D3}" type="datetimeFigureOut">
              <a:rPr lang="pt-BR" smtClean="0"/>
              <a:pPr/>
              <a:t>22/10/2015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1AB7-5A70-4673-862E-2AA7584D59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90E7-6BA2-486D-BE01-086C6740C7D3}" type="datetimeFigureOut">
              <a:rPr lang="pt-BR" smtClean="0"/>
              <a:pPr/>
              <a:t>22/10/2015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1AB7-5A70-4673-862E-2AA7584D59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90E7-6BA2-486D-BE01-086C6740C7D3}" type="datetimeFigureOut">
              <a:rPr lang="pt-BR" smtClean="0"/>
              <a:pPr/>
              <a:t>22/10/2015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1AB7-5A70-4673-862E-2AA7584D592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90E7-6BA2-486D-BE01-086C6740C7D3}" type="datetimeFigureOut">
              <a:rPr lang="pt-BR" smtClean="0"/>
              <a:pPr/>
              <a:t>22/10/2015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1AB7-5A70-4673-862E-2AA7584D59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E6390E7-6BA2-486D-BE01-086C6740C7D3}" type="datetimeFigureOut">
              <a:rPr lang="pt-BR" smtClean="0"/>
              <a:pPr/>
              <a:t>22/10/2015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8A91AB7-5A70-4673-862E-2AA7584D592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://inter03.tse.jus.br/sadpPush/ExibirDadosProcesso.do?nprot=184672014&amp;comboTribunal=tse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egraziane@tce.sp.gov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hyperlink" Target="http://www.financiamentodosdireitosfundamentais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://www.planalto.gov.br/ccivil_03/_Ato2015-2018/2015/Lei/L13080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467544" y="1505931"/>
            <a:ext cx="8136904" cy="2427125"/>
          </a:xfrm>
        </p:spPr>
        <p:txBody>
          <a:bodyPr anchor="ctr">
            <a:noAutofit/>
          </a:bodyPr>
          <a:lstStyle/>
          <a:p>
            <a:pPr algn="ctr"/>
            <a:r>
              <a:rPr lang="pt-B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QUESTÕES PRÁTICAS SOBRE </a:t>
            </a:r>
            <a:r>
              <a:rPr lang="pt-BR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ORÇAMENTO PÚBLICO</a:t>
            </a:r>
            <a:endParaRPr lang="pt-BR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type="subTitle" idx="1"/>
          </p:nvPr>
        </p:nvSpPr>
        <p:spPr>
          <a:xfrm>
            <a:off x="1295400" y="4509120"/>
            <a:ext cx="7453064" cy="1296144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pt-BR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Dra. Élida Graziane Pinto</a:t>
            </a:r>
          </a:p>
          <a:p>
            <a:pPr algn="r"/>
            <a:r>
              <a:rPr lang="pt-B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Procuradora do Ministério Público de Contas do Estado de São Paulo</a:t>
            </a:r>
          </a:p>
          <a:p>
            <a:pPr algn="r"/>
            <a:r>
              <a:rPr lang="pt-B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Pós-doutora em Administração pela EBAPE-FGV</a:t>
            </a:r>
          </a:p>
          <a:p>
            <a:pPr algn="r"/>
            <a:r>
              <a:rPr lang="pt-B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Doutora em Direito Administrativo pela UFMG</a:t>
            </a:r>
          </a:p>
          <a:p>
            <a:pPr>
              <a:buNone/>
            </a:pPr>
            <a:endParaRPr lang="pt-BR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51520" y="188640"/>
          <a:ext cx="3096344" cy="648072"/>
        </p:xfrm>
        <a:graphic>
          <a:graphicData uri="http://schemas.openxmlformats.org/drawingml/2006/table">
            <a:tbl>
              <a:tblPr/>
              <a:tblGrid>
                <a:gridCol w="1034963"/>
                <a:gridCol w="2061381"/>
              </a:tblGrid>
              <a:tr h="648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400" b="1" dirty="0" smtClean="0">
                        <a:latin typeface="Arial Black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latin typeface="Arial Black"/>
                          <a:ea typeface="Calibri"/>
                          <a:cs typeface="Times New Roman"/>
                        </a:rPr>
                        <a:t>MINISTÉRIO </a:t>
                      </a:r>
                      <a:r>
                        <a:rPr lang="pt-BR" sz="1000" b="1" dirty="0">
                          <a:latin typeface="Arial Black"/>
                          <a:ea typeface="Calibri"/>
                          <a:cs typeface="Times New Roman"/>
                        </a:rPr>
                        <a:t>PÚBLICO DE CONTAS DO ESTADO DE SÃO PAULO</a:t>
                      </a:r>
                      <a:endParaRPr lang="pt-BR" sz="1000" i="1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Imagem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936104" cy="720080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712968" cy="1656184"/>
          </a:xfrm>
        </p:spPr>
        <p:txBody>
          <a:bodyPr anchor="ctr">
            <a:no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Formulação da tríade legal que rege o ciclo e controle do planejamento insuficiente: </a:t>
            </a:r>
            <a:b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LEI DE DIRETRIZES ORÇAMENTÁRIAS – LDO</a:t>
            </a:r>
            <a:endParaRPr lang="pt-BR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2500306"/>
            <a:ext cx="8712968" cy="4169054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pt-B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Art. 165, inciso II e § 2º da Constituição de 1988</a:t>
            </a:r>
          </a:p>
          <a:p>
            <a:pPr lvl="0" algn="just"/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Conteúdo</a:t>
            </a:r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diretrizes que definem o conteúdo e o modo de execução da Lei de Orçamento Anual</a:t>
            </a:r>
          </a:p>
          <a:p>
            <a:pPr lvl="0" algn="just"/>
            <a:r>
              <a:rPr lang="pt-BR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Verdadeiro </a:t>
            </a:r>
            <a:r>
              <a:rPr lang="pt-BR" sz="2500" b="1" u="sng" dirty="0" smtClean="0">
                <a:solidFill>
                  <a:srgbClr val="E493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EIXO ANALÍTICO</a:t>
            </a:r>
            <a:r>
              <a:rPr lang="pt-BR" sz="2500" b="1" dirty="0" smtClean="0">
                <a:solidFill>
                  <a:srgbClr val="E493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pt-BR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ciclo orçamentário em torno do qual todo o restante se </a:t>
            </a:r>
            <a:r>
              <a:rPr lang="pt-BR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estrutura, incluído o rol de despesas obrigatórias não sujeitas a contingenciamento e os anexos de metas e riscos fiscais</a:t>
            </a:r>
          </a:p>
          <a:p>
            <a:pPr lvl="0" algn="just"/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Substituto imperfeito da revisão atualizada da Lei 4.320/1964</a:t>
            </a:r>
            <a:endParaRPr lang="pt-B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pt-B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51520" y="188640"/>
          <a:ext cx="3096344" cy="648072"/>
        </p:xfrm>
        <a:graphic>
          <a:graphicData uri="http://schemas.openxmlformats.org/drawingml/2006/table">
            <a:tbl>
              <a:tblPr/>
              <a:tblGrid>
                <a:gridCol w="1034963"/>
                <a:gridCol w="2061381"/>
              </a:tblGrid>
              <a:tr h="648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400" b="1" dirty="0" smtClean="0">
                        <a:latin typeface="Arial Black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latin typeface="Arial Black"/>
                          <a:ea typeface="Calibri"/>
                          <a:cs typeface="Times New Roman"/>
                        </a:rPr>
                        <a:t>MINISTÉRIO </a:t>
                      </a:r>
                      <a:r>
                        <a:rPr lang="pt-BR" sz="1000" b="1" dirty="0">
                          <a:latin typeface="Arial Black"/>
                          <a:ea typeface="Calibri"/>
                          <a:cs typeface="Times New Roman"/>
                        </a:rPr>
                        <a:t>PÚBLICO DE CONTAS DO ESTADO DE SÃO PAULO</a:t>
                      </a:r>
                      <a:endParaRPr lang="pt-BR" sz="1000" i="1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Imagem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936104" cy="72008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xmlns="" val="13642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712968" cy="1224136"/>
          </a:xfrm>
        </p:spPr>
        <p:txBody>
          <a:bodyPr anchor="ctr">
            <a:no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Formulação da tríade legal que rege o ciclo e controle do planejamento insuficiente:</a:t>
            </a:r>
            <a:b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LEI ORÇAMENTÁRIA ANUAL – LOA  </a:t>
            </a:r>
            <a:endParaRPr lang="pt-BR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2636912"/>
            <a:ext cx="8712968" cy="4032448"/>
          </a:xfrm>
        </p:spPr>
        <p:txBody>
          <a:bodyPr>
            <a:noAutofit/>
          </a:bodyPr>
          <a:lstStyle/>
          <a:p>
            <a:pPr algn="just"/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Art. 165, inciso III e § 5º da Constituição de 1988</a:t>
            </a:r>
          </a:p>
          <a:p>
            <a:pPr lvl="0" algn="just"/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Conteúdo</a:t>
            </a:r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estimativa da receita e fixação da despesa (vide art. 165, § 8º da CR/1988)</a:t>
            </a:r>
          </a:p>
          <a:p>
            <a:pPr lvl="0" algn="just"/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Controles </a:t>
            </a:r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sobre a receita: renúncia de receita (art. 14 da LRF), previsão adequada (art. 12 da LRF) e efetiva arrecadação de tudo quanto puder (art. 11 da LRF) + controle sobre a dívida ativa para que ela não prescreva (art. 13 da LRF)</a:t>
            </a:r>
          </a:p>
          <a:p>
            <a:pPr lvl="0" algn="just"/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Controles sobre a geração de despesa: </a:t>
            </a:r>
            <a:r>
              <a:rPr lang="pt-B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arts</a:t>
            </a:r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15 a 28 da LRF (em especial, o controle de gasto de pessoal, nos </a:t>
            </a:r>
            <a:r>
              <a:rPr lang="pt-B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arts</a:t>
            </a:r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18 a 23 da LRF e no art. 169 da CR/1988) + controle do endividamento público (</a:t>
            </a:r>
            <a:r>
              <a:rPr lang="pt-B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arts</a:t>
            </a:r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29 a 42 da LRF, inclusive dos restos a pagar no art. 42 da LRF)</a:t>
            </a:r>
          </a:p>
          <a:p>
            <a:endParaRPr lang="pt-BR" sz="1400" dirty="0" smtClean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51520" y="188640"/>
          <a:ext cx="3096344" cy="648072"/>
        </p:xfrm>
        <a:graphic>
          <a:graphicData uri="http://schemas.openxmlformats.org/drawingml/2006/table">
            <a:tbl>
              <a:tblPr/>
              <a:tblGrid>
                <a:gridCol w="1034963"/>
                <a:gridCol w="2061381"/>
              </a:tblGrid>
              <a:tr h="648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400" b="1" dirty="0" smtClean="0">
                        <a:latin typeface="Arial Black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latin typeface="Arial Black"/>
                          <a:ea typeface="Calibri"/>
                          <a:cs typeface="Times New Roman"/>
                        </a:rPr>
                        <a:t>MINISTÉRIO </a:t>
                      </a:r>
                      <a:r>
                        <a:rPr lang="pt-BR" sz="1000" b="1" dirty="0">
                          <a:latin typeface="Arial Black"/>
                          <a:ea typeface="Calibri"/>
                          <a:cs typeface="Times New Roman"/>
                        </a:rPr>
                        <a:t>PÚBLICO DE CONTAS DO ESTADO DE SÃO PAULO</a:t>
                      </a:r>
                      <a:endParaRPr lang="pt-BR" sz="1000" i="1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Imagem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936104" cy="72008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xmlns="" val="13642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712968" cy="1224136"/>
          </a:xfrm>
        </p:spPr>
        <p:txBody>
          <a:bodyPr anchor="ctr">
            <a:no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Execução orçamentária – controle dos atos imotivados, abusivos e/ou desconformes com a lei e a CR/1988 </a:t>
            </a:r>
            <a:endParaRPr lang="pt-BR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2276872"/>
            <a:ext cx="8712968" cy="43924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1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FLUXO DA EXECUÇÃO ORÇAMENTÁRIA</a:t>
            </a:r>
            <a:endParaRPr lang="pt-BR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BR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arts</a:t>
            </a:r>
            <a:r>
              <a:rPr lang="pt-B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34 a 70 da Lei 4.320/1964)</a:t>
            </a:r>
          </a:p>
          <a:p>
            <a:pPr algn="ctr">
              <a:buNone/>
            </a:pPr>
            <a:r>
              <a:rPr lang="pt-B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ctr">
              <a:buNone/>
            </a:pPr>
            <a:r>
              <a:rPr lang="pt-B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ctr">
              <a:buNone/>
            </a:pPr>
            <a:r>
              <a:rPr lang="pt-B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pt-BR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CRONOGRAMA MENSAL DE DESEMBOLSO E METAS BIMESTRAIS DE ARRECADAÇÃO</a:t>
            </a:r>
          </a:p>
          <a:p>
            <a:pPr algn="ctr">
              <a:buNone/>
            </a:pPr>
            <a:r>
              <a:rPr lang="pt-B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 prazo de 30 dias após a aprovação da LOA, cumprem-se duas tarefas igualmente importantes: </a:t>
            </a:r>
          </a:p>
          <a:p>
            <a:pPr marL="342900" indent="-342900" algn="ctr">
              <a:buAutoNum type="arabicParenR"/>
            </a:pPr>
            <a:r>
              <a:rPr lang="pt-B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cronograma de desembolso (art. 8º da LRF) e </a:t>
            </a:r>
          </a:p>
          <a:p>
            <a:pPr marL="342900" indent="-342900" algn="ctr">
              <a:buAutoNum type="arabicParenR"/>
            </a:pPr>
            <a:r>
              <a:rPr lang="pt-B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formulação </a:t>
            </a:r>
            <a:r>
              <a:rPr lang="pt-B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metas bimestrais de arrecadação (art. 13 da LRF)</a:t>
            </a:r>
          </a:p>
          <a:p>
            <a:pPr algn="ctr">
              <a:buNone/>
            </a:pPr>
            <a:r>
              <a:rPr lang="pt-B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ctr">
              <a:buNone/>
            </a:pPr>
            <a:r>
              <a:rPr lang="pt-B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ctr">
              <a:buNone/>
            </a:pPr>
            <a:r>
              <a:rPr lang="pt-B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pt-BR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DISTRIBUIÇÃO DOS DUODÉCIMOS POR UNIDADE ORÇAMENTÁRIA</a:t>
            </a:r>
          </a:p>
          <a:p>
            <a:pPr algn="ctr">
              <a:buNone/>
            </a:pPr>
            <a:r>
              <a:rPr lang="pt-B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(repasse direto do recurso, conforme as dotações programadas na LOA, salvo caso de contingenciamento, na forma do art. 9º da LRF)</a:t>
            </a:r>
          </a:p>
          <a:p>
            <a:pPr algn="ctr">
              <a:buNone/>
            </a:pPr>
            <a:r>
              <a:rPr lang="pt-B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pt-BR" sz="1400" dirty="0" smtClean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51520" y="188640"/>
          <a:ext cx="3096344" cy="648072"/>
        </p:xfrm>
        <a:graphic>
          <a:graphicData uri="http://schemas.openxmlformats.org/drawingml/2006/table">
            <a:tbl>
              <a:tblPr/>
              <a:tblGrid>
                <a:gridCol w="1034963"/>
                <a:gridCol w="2061381"/>
              </a:tblGrid>
              <a:tr h="648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400" b="1" dirty="0" smtClean="0">
                        <a:latin typeface="Arial Black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latin typeface="Arial Black"/>
                          <a:ea typeface="Calibri"/>
                          <a:cs typeface="Times New Roman"/>
                        </a:rPr>
                        <a:t>MINISTÉRIO </a:t>
                      </a:r>
                      <a:r>
                        <a:rPr lang="pt-BR" sz="1000" b="1" dirty="0">
                          <a:latin typeface="Arial Black"/>
                          <a:ea typeface="Calibri"/>
                          <a:cs typeface="Times New Roman"/>
                        </a:rPr>
                        <a:t>PÚBLICO DE CONTAS DO ESTADO DE SÃO PAULO</a:t>
                      </a:r>
                      <a:endParaRPr lang="pt-BR" sz="1000" i="1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Imagem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936104" cy="72008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Seta para baixo 6"/>
          <p:cNvSpPr/>
          <p:nvPr/>
        </p:nvSpPr>
        <p:spPr>
          <a:xfrm>
            <a:off x="4499992" y="3068960"/>
            <a:ext cx="484632" cy="504056"/>
          </a:xfrm>
          <a:prstGeom prst="downArrow">
            <a:avLst/>
          </a:prstGeom>
          <a:solidFill>
            <a:srgbClr val="DD69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8"/>
          <p:cNvSpPr/>
          <p:nvPr/>
        </p:nvSpPr>
        <p:spPr>
          <a:xfrm>
            <a:off x="4572000" y="4869160"/>
            <a:ext cx="484632" cy="504056"/>
          </a:xfrm>
          <a:prstGeom prst="downArrow">
            <a:avLst/>
          </a:prstGeom>
          <a:solidFill>
            <a:srgbClr val="DD69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642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712968" cy="1224136"/>
          </a:xfrm>
        </p:spPr>
        <p:txBody>
          <a:bodyPr anchor="ctr">
            <a:no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Execução orçamentária – controle dos atos imotivados, abusivos e/ou desconformes com a lei e a CR/1988  </a:t>
            </a:r>
            <a:r>
              <a:rPr lang="pt-BR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(continuação)</a:t>
            </a:r>
            <a:endParaRPr lang="pt-BR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2204864"/>
            <a:ext cx="8712968" cy="44644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LICITAÇÃO </a:t>
            </a:r>
          </a:p>
          <a:p>
            <a:pPr algn="ctr">
              <a:buNone/>
            </a:pPr>
            <a:r>
              <a:rPr lang="pt-B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(FASE INTERNA INCLUI PROJETOS BÁSICO E EXECUTIVO E O LICENCIAMENTO AMBIENTAL) E CONTRATO/ CONVÊNIO/ PARCERIA OU OUTRO INSTRUMENTO DE AJUSTE</a:t>
            </a:r>
          </a:p>
          <a:p>
            <a:pPr algn="ctr">
              <a:buNone/>
            </a:pPr>
            <a:r>
              <a:rPr lang="pt-B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(caso o recurso tenha sido liberado para execução orçamentária, impõe-se a licitação, na forma do art. 37, XXI da CR/1988 e da Lei nº 8.666/1993 e demais normas de regência)</a:t>
            </a:r>
          </a:p>
          <a:p>
            <a:pPr algn="ctr">
              <a:buNone/>
            </a:pPr>
            <a:endParaRPr lang="pt-BR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br>
              <a:rPr lang="pt-B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pt-BR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EMPENHO</a:t>
            </a:r>
          </a:p>
          <a:p>
            <a:pPr algn="ctr">
              <a:buNone/>
            </a:pPr>
            <a:r>
              <a:rPr lang="pt-B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Ato que gera a obrigação de despesa para o Estado – </a:t>
            </a:r>
            <a:r>
              <a:rPr lang="pt-BR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arts</a:t>
            </a:r>
            <a:r>
              <a:rPr lang="pt-B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58 a 61 da Lei 4.320/1964</a:t>
            </a:r>
          </a:p>
          <a:p>
            <a:pPr algn="ctr">
              <a:buNone/>
            </a:pPr>
            <a:endParaRPr lang="pt-BR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pt-BR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LIQUIDAÇÃO</a:t>
            </a:r>
          </a:p>
          <a:p>
            <a:pPr algn="ctr">
              <a:buNone/>
            </a:pPr>
            <a:r>
              <a:rPr lang="pt-B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Ato de conferência para aferir a existência e o real montante do crédito a ser pago pelo Estado (</a:t>
            </a:r>
            <a:r>
              <a:rPr lang="pt-BR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arts</a:t>
            </a:r>
            <a:r>
              <a:rPr lang="pt-B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62 e 63 da Lei 4.320/1964)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51520" y="188640"/>
          <a:ext cx="3096344" cy="648072"/>
        </p:xfrm>
        <a:graphic>
          <a:graphicData uri="http://schemas.openxmlformats.org/drawingml/2006/table">
            <a:tbl>
              <a:tblPr/>
              <a:tblGrid>
                <a:gridCol w="1034963"/>
                <a:gridCol w="2061381"/>
              </a:tblGrid>
              <a:tr h="648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400" b="1" dirty="0" smtClean="0">
                        <a:latin typeface="Arial Black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latin typeface="Arial Black"/>
                          <a:ea typeface="Calibri"/>
                          <a:cs typeface="Times New Roman"/>
                        </a:rPr>
                        <a:t>MINISTÉRIO </a:t>
                      </a:r>
                      <a:r>
                        <a:rPr lang="pt-BR" sz="1000" b="1" dirty="0">
                          <a:latin typeface="Arial Black"/>
                          <a:ea typeface="Calibri"/>
                          <a:cs typeface="Times New Roman"/>
                        </a:rPr>
                        <a:t>PÚBLICO DE CONTAS DO ESTADO DE SÃO PAULO</a:t>
                      </a:r>
                      <a:endParaRPr lang="pt-BR" sz="1000" i="1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Imagem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936104" cy="72008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" name="Seta para baixo 9"/>
          <p:cNvSpPr/>
          <p:nvPr/>
        </p:nvSpPr>
        <p:spPr>
          <a:xfrm>
            <a:off x="4427984" y="5085184"/>
            <a:ext cx="484632" cy="504056"/>
          </a:xfrm>
          <a:prstGeom prst="downArrow">
            <a:avLst/>
          </a:prstGeom>
          <a:solidFill>
            <a:srgbClr val="DD69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baixo 10"/>
          <p:cNvSpPr/>
          <p:nvPr/>
        </p:nvSpPr>
        <p:spPr>
          <a:xfrm>
            <a:off x="4427984" y="3789040"/>
            <a:ext cx="484632" cy="504056"/>
          </a:xfrm>
          <a:prstGeom prst="downArrow">
            <a:avLst/>
          </a:prstGeom>
          <a:solidFill>
            <a:srgbClr val="DD69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642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85720" y="857232"/>
            <a:ext cx="8712968" cy="1000132"/>
          </a:xfrm>
        </p:spPr>
        <p:txBody>
          <a:bodyPr anchor="ctr">
            <a:no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Execução orçamentária – controle dos atos imotivados, abusivos e/ou desconformes com a lei e a CR/1988 </a:t>
            </a:r>
            <a:endParaRPr lang="pt-BR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1785926"/>
            <a:ext cx="8712968" cy="488343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PAGAMENTO</a:t>
            </a:r>
          </a:p>
          <a:p>
            <a:r>
              <a:rPr lang="pt-B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Disponibilidade financeira efetiva em favor do credor que pode ser feita mediante depósito bancário ou saldo a ser resgatado diretamente em tesouraria (</a:t>
            </a:r>
            <a:r>
              <a:rPr lang="pt-BR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arts</a:t>
            </a:r>
            <a:r>
              <a:rPr lang="pt-B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64 e 65 da Lei 4.320/1964)</a:t>
            </a:r>
          </a:p>
          <a:p>
            <a:pPr>
              <a:buNone/>
            </a:pPr>
            <a:endParaRPr lang="pt-BR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ALGUNS PROBLEMAS</a:t>
            </a:r>
            <a:r>
              <a:rPr lang="pt-B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lvl="0" algn="just"/>
            <a:r>
              <a:rPr lang="pt-B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Precatórios </a:t>
            </a:r>
            <a:r>
              <a:rPr lang="pt-B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art. 100 da CR/1988, art. 10 da LRF e art. 67 da Lei 4.320/1964</a:t>
            </a:r>
          </a:p>
          <a:p>
            <a:pPr lvl="0" algn="just"/>
            <a:r>
              <a:rPr lang="pt-B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Regime de adiantamento de despesa – </a:t>
            </a:r>
            <a:r>
              <a:rPr lang="pt-BR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arts</a:t>
            </a:r>
            <a:r>
              <a:rPr lang="pt-B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68 e 69 da Lei 4.320/1964</a:t>
            </a:r>
          </a:p>
          <a:p>
            <a:pPr lvl="0" algn="just"/>
            <a:r>
              <a:rPr lang="pt-BR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Judicialização</a:t>
            </a:r>
            <a:r>
              <a:rPr lang="pt-B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políticas públicas e repercussão orçamentária: como pagar?</a:t>
            </a:r>
          </a:p>
          <a:p>
            <a:pPr lvl="0" algn="just"/>
            <a:r>
              <a:rPr lang="pt-B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Contingenciamento de empenhos e de movimentação financeira – art. 9º da LRF</a:t>
            </a:r>
          </a:p>
          <a:p>
            <a:pPr lvl="0" algn="just"/>
            <a:r>
              <a:rPr lang="pt-B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Inexecução pura e simples de dotações, a despeito de terem sido cumpridas as metas fiscais da LDO;</a:t>
            </a:r>
          </a:p>
          <a:p>
            <a:pPr lvl="0" algn="just"/>
            <a:r>
              <a:rPr lang="pt-B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Abertura excessiva de créditos adicionais suplementares, além de remanejamentos, transposições e  transferências de recursos feitos unilateralmente pelo Poder Executivo, mediante permissivo legal genérico da LOA ou da LDO;</a:t>
            </a:r>
          </a:p>
          <a:p>
            <a:pPr lvl="0" algn="just"/>
            <a:r>
              <a:rPr lang="pt-B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 permitido cancelar empenhos liquidados, dando “calote” nos credores? Vide Lei 10.028/2000</a:t>
            </a:r>
            <a:r>
              <a:rPr lang="pt-B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51520" y="188640"/>
          <a:ext cx="3096344" cy="648072"/>
        </p:xfrm>
        <a:graphic>
          <a:graphicData uri="http://schemas.openxmlformats.org/drawingml/2006/table">
            <a:tbl>
              <a:tblPr/>
              <a:tblGrid>
                <a:gridCol w="1034963"/>
                <a:gridCol w="2061381"/>
              </a:tblGrid>
              <a:tr h="648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400" b="1" dirty="0" smtClean="0">
                        <a:latin typeface="Arial Black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latin typeface="Arial Black"/>
                          <a:ea typeface="Calibri"/>
                          <a:cs typeface="Times New Roman"/>
                        </a:rPr>
                        <a:t>MINISTÉRIO </a:t>
                      </a:r>
                      <a:r>
                        <a:rPr lang="pt-BR" sz="1000" b="1" dirty="0">
                          <a:latin typeface="Arial Black"/>
                          <a:ea typeface="Calibri"/>
                          <a:cs typeface="Times New Roman"/>
                        </a:rPr>
                        <a:t>PÚBLICO DE CONTAS DO ESTADO DE SÃO PAULO</a:t>
                      </a:r>
                      <a:endParaRPr lang="pt-BR" sz="1000" i="1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Imagem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936104" cy="72008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Seta para baixo 8"/>
          <p:cNvSpPr/>
          <p:nvPr/>
        </p:nvSpPr>
        <p:spPr>
          <a:xfrm>
            <a:off x="4286248" y="2714620"/>
            <a:ext cx="484632" cy="504056"/>
          </a:xfrm>
          <a:prstGeom prst="downArrow">
            <a:avLst/>
          </a:prstGeom>
          <a:solidFill>
            <a:srgbClr val="DD69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642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712968" cy="1224136"/>
          </a:xfrm>
        </p:spPr>
        <p:txBody>
          <a:bodyPr anchor="ctr">
            <a:noAutofit/>
          </a:bodyPr>
          <a:lstStyle/>
          <a:p>
            <a:pPr algn="ctr"/>
            <a:r>
              <a:rPr lang="pt-BR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Controle da conformidade jurídico-constitucional das leis orçamentárias e da sua adequada execução</a:t>
            </a:r>
            <a:endParaRPr lang="pt-BR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2852936"/>
            <a:ext cx="8712968" cy="3816424"/>
          </a:xfrm>
        </p:spPr>
        <p:txBody>
          <a:bodyPr>
            <a:noAutofit/>
          </a:bodyPr>
          <a:lstStyle/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BR" sz="2500" b="1" dirty="0" smtClean="0">
                <a:solidFill>
                  <a:srgbClr val="DD69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Sistema de comportas sucessivas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pt-BR" sz="22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BR" sz="2200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Arts</a:t>
            </a:r>
            <a:r>
              <a:rPr lang="pt-BR" sz="22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70 a 75 da CR/1988 + art. 130 da CR/1988 </a:t>
            </a:r>
            <a:endParaRPr lang="pt-BR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BR" sz="2200" b="1" u="sng" dirty="0" smtClean="0">
                <a:solidFill>
                  <a:srgbClr val="DD690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Controle interno</a:t>
            </a:r>
            <a:r>
              <a:rPr lang="pt-BR" sz="2200" b="1" dirty="0" smtClean="0">
                <a:solidFill>
                  <a:srgbClr val="DD690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2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(art. 74 da CR/1988) e </a:t>
            </a:r>
            <a:r>
              <a:rPr lang="pt-BR" sz="2200" b="1" u="sng" dirty="0" smtClean="0">
                <a:solidFill>
                  <a:srgbClr val="DD690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externo</a:t>
            </a:r>
            <a:r>
              <a:rPr lang="pt-BR" sz="22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(art. 71 da CR/1988) da Administração Pública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BR" sz="22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+ 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BR" sz="22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Controle </a:t>
            </a:r>
            <a:r>
              <a:rPr lang="pt-BR" sz="2200" b="1" u="sng" dirty="0" smtClean="0">
                <a:solidFill>
                  <a:srgbClr val="DD690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judicial</a:t>
            </a:r>
            <a:r>
              <a:rPr lang="pt-BR" sz="22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(art. 5º, inciso XXXV da CR/1988)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BR" sz="2200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Arts</a:t>
            </a:r>
            <a:r>
              <a:rPr lang="pt-BR" sz="22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75 a 82 da Lei 4.320/1964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BR" sz="22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Microssistema de Tutela Coletiva: Leis 4717/1965 (ação popular), 7347/1985 (ação civil pública), 8078/1990 Código de Defesa do Consumidor), 8429/1992 (improbidade administrativa) e 12.016/2009 (mandado de segurança), dentre outras.</a:t>
            </a:r>
            <a:endParaRPr lang="pt-BR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51520" y="188640"/>
          <a:ext cx="3096344" cy="648072"/>
        </p:xfrm>
        <a:graphic>
          <a:graphicData uri="http://schemas.openxmlformats.org/drawingml/2006/table">
            <a:tbl>
              <a:tblPr/>
              <a:tblGrid>
                <a:gridCol w="1034963"/>
                <a:gridCol w="2061381"/>
              </a:tblGrid>
              <a:tr h="648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400" b="1" dirty="0" smtClean="0">
                        <a:latin typeface="Arial Black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latin typeface="Arial Black"/>
                          <a:ea typeface="Calibri"/>
                          <a:cs typeface="Times New Roman"/>
                        </a:rPr>
                        <a:t>MINISTÉRIO </a:t>
                      </a:r>
                      <a:r>
                        <a:rPr lang="pt-BR" sz="1000" b="1" dirty="0">
                          <a:latin typeface="Arial Black"/>
                          <a:ea typeface="Calibri"/>
                          <a:cs typeface="Times New Roman"/>
                        </a:rPr>
                        <a:t>PÚBLICO DE CONTAS DO ESTADO DE SÃO PAULO</a:t>
                      </a:r>
                      <a:endParaRPr lang="pt-BR" sz="1000" i="1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Imagem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936104" cy="72008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xmlns="" val="13642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712968" cy="1008112"/>
          </a:xfrm>
        </p:spPr>
        <p:txBody>
          <a:bodyPr anchor="ctr">
            <a:noAutofit/>
          </a:bodyPr>
          <a:lstStyle/>
          <a:p>
            <a:pPr algn="ctr"/>
            <a:r>
              <a:rPr lang="pt-BR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Controle da conformidade jurídico-constitucional das leis orçamentárias e da sua adequada execução</a:t>
            </a:r>
            <a:endParaRPr lang="pt-BR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2276872"/>
            <a:ext cx="8712968" cy="4392488"/>
          </a:xfrm>
        </p:spPr>
        <p:txBody>
          <a:bodyPr>
            <a:noAutofit/>
          </a:bodyPr>
          <a:lstStyle/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BR" sz="2500" b="1" dirty="0" smtClean="0">
                <a:solidFill>
                  <a:srgbClr val="DD69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Dever universal de prestação de contas (art. 70 da CR/1988)  </a:t>
            </a:r>
          </a:p>
          <a:p>
            <a:pPr algn="just">
              <a:buNone/>
            </a:pPr>
            <a:r>
              <a:rPr lang="pt-BR" sz="15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Art. 70. A fiscalização contábil, financeira, orçamentária, operacional e patrimonial da União e das entidades da administração direta e indireta, quanto à legalidade, legitimidade, economicidade, aplicação das subvenções e renúncia de receitas, será exercida pelo Congresso Nacional, mediante controle externo, e pelo sistema de controle interno de cada Poder.</a:t>
            </a:r>
          </a:p>
          <a:p>
            <a:pPr algn="just">
              <a:buNone/>
            </a:pPr>
            <a:r>
              <a:rPr lang="pt-BR" sz="15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Parágrafo único. Prestará contas qualquer pessoa física ou jurídica, pública ou privada, que utilize, arrecade, guarde, gerencie ou administre dinheiros, bens e valores públicos ou pelos quais a União responda, ou que, em nome desta, assuma obrigações de natureza pecuniária.</a:t>
            </a:r>
          </a:p>
          <a:p>
            <a:pPr algn="just">
              <a:buNone/>
            </a:pPr>
            <a:r>
              <a:rPr lang="pt-BR" sz="15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BR" sz="2500" b="1" dirty="0" smtClean="0">
                <a:solidFill>
                  <a:srgbClr val="DD69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Inversão do ônus da prova em favor do controle (art. 93 do DL 200/1967)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BR" sz="15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Art. 93. Quem quer que utilize dinheiros públicos terá de justificar seu bom e regular emprego na conformidade das leis, regulamentos e normas emanadas das autoridades administrativas competentes.</a:t>
            </a:r>
          </a:p>
          <a:p>
            <a:pPr algn="ctr">
              <a:buNone/>
            </a:pPr>
            <a:endParaRPr lang="pt-BR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51520" y="188640"/>
          <a:ext cx="3096344" cy="648072"/>
        </p:xfrm>
        <a:graphic>
          <a:graphicData uri="http://schemas.openxmlformats.org/drawingml/2006/table">
            <a:tbl>
              <a:tblPr/>
              <a:tblGrid>
                <a:gridCol w="1034963"/>
                <a:gridCol w="2061381"/>
              </a:tblGrid>
              <a:tr h="648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400" b="1" dirty="0" smtClean="0">
                        <a:latin typeface="Arial Black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latin typeface="Arial Black"/>
                          <a:ea typeface="Calibri"/>
                          <a:cs typeface="Times New Roman"/>
                        </a:rPr>
                        <a:t>MINISTÉRIO </a:t>
                      </a:r>
                      <a:r>
                        <a:rPr lang="pt-BR" sz="1000" b="1" dirty="0">
                          <a:latin typeface="Arial Black"/>
                          <a:ea typeface="Calibri"/>
                          <a:cs typeface="Times New Roman"/>
                        </a:rPr>
                        <a:t>PÚBLICO DE CONTAS DO ESTADO DE SÃO PAULO</a:t>
                      </a:r>
                      <a:endParaRPr lang="pt-BR" sz="1000" i="1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Imagem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936104" cy="72008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xmlns="" val="13642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712968" cy="1224136"/>
          </a:xfrm>
        </p:spPr>
        <p:txBody>
          <a:bodyPr anchor="ctr">
            <a:noAutofit/>
          </a:bodyPr>
          <a:lstStyle/>
          <a:p>
            <a:pPr algn="ctr"/>
            <a:r>
              <a:rPr lang="pt-BR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Controle da conformidade jurídico-constitucional das leis orçamentárias e da sua adequada execução</a:t>
            </a:r>
            <a:endParaRPr lang="pt-BR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2852936"/>
            <a:ext cx="8712968" cy="381642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b="1" dirty="0" smtClean="0">
                <a:solidFill>
                  <a:srgbClr val="DD69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Fluxo dinâmico e </a:t>
            </a:r>
            <a:r>
              <a:rPr lang="pt-BR" b="1" i="1" dirty="0" smtClean="0">
                <a:solidFill>
                  <a:srgbClr val="DD69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 </a:t>
            </a:r>
            <a:r>
              <a:rPr lang="pt-BR" b="1" i="1" dirty="0" err="1" smtClean="0">
                <a:solidFill>
                  <a:srgbClr val="DD69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officio</a:t>
            </a:r>
            <a:r>
              <a:rPr lang="pt-BR" b="1" i="1" dirty="0" smtClean="0">
                <a:solidFill>
                  <a:srgbClr val="DD69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solidFill>
                  <a:srgbClr val="DD69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prestação de contas:</a:t>
            </a:r>
          </a:p>
          <a:p>
            <a:pPr algn="ctr">
              <a:buNone/>
            </a:pPr>
            <a:endParaRPr lang="pt-BR" sz="500" b="1" dirty="0" smtClean="0">
              <a:solidFill>
                <a:srgbClr val="DD69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Arts</a:t>
            </a:r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48 a 59 da LRF, contendo, em especial, o </a:t>
            </a:r>
            <a:r>
              <a:rPr lang="pt-B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seguinte fluxo regular de prestação de contas</a:t>
            </a:r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 algn="just"/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Relatório Resumido de Execução Orçamentária – RREO, bimestral, na forma dos </a:t>
            </a:r>
            <a:r>
              <a:rPr lang="pt-B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arts</a:t>
            </a:r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52 e 53 da LRF e do art. 165, § 3º da CR/1988;</a:t>
            </a:r>
          </a:p>
          <a:p>
            <a:pPr lvl="0" algn="just"/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Relatório de Gestão Fiscal – RGF, quadrimestral, na forma dos </a:t>
            </a:r>
            <a:r>
              <a:rPr lang="pt-B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arts</a:t>
            </a:r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54 e 55 da LRF;</a:t>
            </a:r>
          </a:p>
          <a:p>
            <a:pPr lvl="0" algn="just"/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Balanço Geral Anual (prestação de contas do conjunto da gestão e do governo) – </a:t>
            </a:r>
            <a:r>
              <a:rPr lang="pt-B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arts</a:t>
            </a:r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56 a 58 da LRF; </a:t>
            </a:r>
            <a:r>
              <a:rPr lang="pt-B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arts</a:t>
            </a:r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82 e 101 a 106 da Lei 4.320/1964; e art. 49, IX e art. 71, II da CR/1988;</a:t>
            </a:r>
          </a:p>
          <a:p>
            <a:pPr lvl="0" algn="just"/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Controle sobre atos e contratos (art. 71 da CR/1988) e, sobretudo,</a:t>
            </a:r>
          </a:p>
          <a:p>
            <a:pPr lvl="0" algn="just"/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Alertas do art. 59, § 1º da LRF..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pt-BR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51520" y="188640"/>
          <a:ext cx="3096344" cy="648072"/>
        </p:xfrm>
        <a:graphic>
          <a:graphicData uri="http://schemas.openxmlformats.org/drawingml/2006/table">
            <a:tbl>
              <a:tblPr/>
              <a:tblGrid>
                <a:gridCol w="1034963"/>
                <a:gridCol w="2061381"/>
              </a:tblGrid>
              <a:tr h="648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400" b="1" dirty="0" smtClean="0">
                        <a:latin typeface="Arial Black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latin typeface="Arial Black"/>
                          <a:ea typeface="Calibri"/>
                          <a:cs typeface="Times New Roman"/>
                        </a:rPr>
                        <a:t>MINISTÉRIO </a:t>
                      </a:r>
                      <a:r>
                        <a:rPr lang="pt-BR" sz="1000" b="1" dirty="0">
                          <a:latin typeface="Arial Black"/>
                          <a:ea typeface="Calibri"/>
                          <a:cs typeface="Times New Roman"/>
                        </a:rPr>
                        <a:t>PÚBLICO DE CONTAS DO ESTADO DE SÃO PAULO</a:t>
                      </a:r>
                      <a:endParaRPr lang="pt-BR" sz="1000" i="1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Imagem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936104" cy="72008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xmlns="" val="13642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712968" cy="1224136"/>
          </a:xfrm>
        </p:spPr>
        <p:txBody>
          <a:bodyPr anchor="ctr">
            <a:noAutofit/>
          </a:bodyPr>
          <a:lstStyle/>
          <a:p>
            <a:pPr algn="ctr"/>
            <a:r>
              <a:rPr lang="pt-BR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Falta de integração entre o controle judicial e o controle externo : pluralidade de instâncias que não dialogam entre si</a:t>
            </a:r>
            <a:endParaRPr lang="pt-BR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2636912"/>
            <a:ext cx="8712968" cy="40324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Responsabilidades administrativa (interna e externa), civil e eleitoral, sem prejuízo da esfera penal, se cabível</a:t>
            </a:r>
          </a:p>
          <a:p>
            <a:pPr algn="ctr">
              <a:buNone/>
            </a:pPr>
            <a:endParaRPr lang="pt-BR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 </a:t>
            </a:r>
          </a:p>
          <a:p>
            <a:pPr algn="ctr">
              <a:buNone/>
            </a:pPr>
            <a:endParaRPr lang="pt-BR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Falta de integração entre as instâncias mitiga a força dos instrumentos e o alcance do controle </a:t>
            </a:r>
          </a:p>
          <a:p>
            <a:pPr algn="ctr">
              <a:buNone/>
            </a:pPr>
            <a:r>
              <a:rPr lang="pt-B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(sobressaem os aspectos formais)</a:t>
            </a:r>
          </a:p>
          <a:p>
            <a:pPr algn="ctr">
              <a:buNone/>
            </a:pPr>
            <a:endParaRPr lang="pt-BR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51520" y="188640"/>
          <a:ext cx="3096344" cy="648072"/>
        </p:xfrm>
        <a:graphic>
          <a:graphicData uri="http://schemas.openxmlformats.org/drawingml/2006/table">
            <a:tbl>
              <a:tblPr/>
              <a:tblGrid>
                <a:gridCol w="1034963"/>
                <a:gridCol w="2061381"/>
              </a:tblGrid>
              <a:tr h="648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400" b="1" dirty="0" smtClean="0">
                        <a:latin typeface="Arial Black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latin typeface="Arial Black"/>
                          <a:ea typeface="Calibri"/>
                          <a:cs typeface="Times New Roman"/>
                        </a:rPr>
                        <a:t>MINISTÉRIO </a:t>
                      </a:r>
                      <a:r>
                        <a:rPr lang="pt-BR" sz="1000" b="1" dirty="0">
                          <a:latin typeface="Arial Black"/>
                          <a:ea typeface="Calibri"/>
                          <a:cs typeface="Times New Roman"/>
                        </a:rPr>
                        <a:t>PÚBLICO DE CONTAS DO ESTADO DE SÃO PAULO</a:t>
                      </a:r>
                      <a:endParaRPr lang="pt-BR" sz="1000" i="1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Imagem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936104" cy="72008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Seta para baixo 6"/>
          <p:cNvSpPr/>
          <p:nvPr/>
        </p:nvSpPr>
        <p:spPr>
          <a:xfrm>
            <a:off x="4283968" y="3933056"/>
            <a:ext cx="484632" cy="504056"/>
          </a:xfrm>
          <a:prstGeom prst="downArrow">
            <a:avLst/>
          </a:prstGeom>
          <a:solidFill>
            <a:srgbClr val="DD69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642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712968" cy="1224136"/>
          </a:xfrm>
        </p:spPr>
        <p:txBody>
          <a:bodyPr anchor="ctr">
            <a:no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Controle da execução orçamentária </a:t>
            </a:r>
            <a:br>
              <a:rPr lang="pt-B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Lei 4.320/1964</a:t>
            </a:r>
            <a:endParaRPr lang="pt-BR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2636912"/>
            <a:ext cx="8712968" cy="403244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pt-BR" sz="2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Art. 75. O controle da execução orçamentária compreenderá:</a:t>
            </a:r>
          </a:p>
          <a:p>
            <a:pPr algn="just">
              <a:buNone/>
            </a:pPr>
            <a:r>
              <a:rPr lang="pt-BR" sz="2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- a legalidade dos atos de que resultem a arrecadação da receita ou a realização da despesa, o nascimento ou a extinção de direitos e obrigações;</a:t>
            </a:r>
          </a:p>
          <a:p>
            <a:pPr algn="just">
              <a:buNone/>
            </a:pPr>
            <a:r>
              <a:rPr lang="pt-BR" sz="2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 - a fidelidade funcional dos agentes da administração, responsáveis por bens e valores públicos;</a:t>
            </a:r>
          </a:p>
          <a:p>
            <a:pPr algn="just">
              <a:buNone/>
            </a:pPr>
            <a:r>
              <a:rPr lang="pt-BR" sz="2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III - </a:t>
            </a:r>
            <a:r>
              <a:rPr lang="pt-BR" sz="2200" b="1" i="1" dirty="0" smtClean="0">
                <a:solidFill>
                  <a:srgbClr val="DD6909"/>
                </a:solidFill>
                <a:latin typeface="Arial" pitchFamily="34" charset="0"/>
                <a:cs typeface="Arial" pitchFamily="34" charset="0"/>
              </a:rPr>
              <a:t>o cumprimento do programa de trabalho</a:t>
            </a:r>
            <a:r>
              <a:rPr lang="pt-BR" sz="2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expresso em termos monetários e em termos de realização de obras e prestação de serviços.”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51520" y="188640"/>
          <a:ext cx="3096344" cy="648072"/>
        </p:xfrm>
        <a:graphic>
          <a:graphicData uri="http://schemas.openxmlformats.org/drawingml/2006/table">
            <a:tbl>
              <a:tblPr/>
              <a:tblGrid>
                <a:gridCol w="1034963"/>
                <a:gridCol w="2061381"/>
              </a:tblGrid>
              <a:tr h="648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400" b="1" dirty="0" smtClean="0">
                        <a:latin typeface="Arial Black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latin typeface="Arial Black"/>
                          <a:ea typeface="Calibri"/>
                          <a:cs typeface="Times New Roman"/>
                        </a:rPr>
                        <a:t>MINISTÉRIO </a:t>
                      </a:r>
                      <a:r>
                        <a:rPr lang="pt-BR" sz="1000" b="1" dirty="0">
                          <a:latin typeface="Arial Black"/>
                          <a:ea typeface="Calibri"/>
                          <a:cs typeface="Times New Roman"/>
                        </a:rPr>
                        <a:t>PÚBLICO DE CONTAS DO ESTADO DE SÃO PAULO</a:t>
                      </a:r>
                      <a:endParaRPr lang="pt-BR" sz="1000" i="1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Imagem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936104" cy="72008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xmlns="" val="13642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712968" cy="1224136"/>
          </a:xfrm>
        </p:spPr>
        <p:txBody>
          <a:bodyPr anchor="ctr">
            <a:noAutofit/>
          </a:bodyPr>
          <a:lstStyle/>
          <a:p>
            <a:pPr algn="ctr"/>
            <a:r>
              <a:rPr lang="pt-BR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Controle jurídico da </a:t>
            </a:r>
            <a:r>
              <a:rPr lang="pt-BR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legalidade </a:t>
            </a:r>
            <a:r>
              <a:rPr lang="pt-BR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orçamentária e da sua adequada execução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95536" y="2636912"/>
            <a:ext cx="8496944" cy="40324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Problemas </a:t>
            </a:r>
            <a:r>
              <a:rPr lang="pt-BR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 mitigam a legalidade orçamentária na federação brasileira pós-Constituição de </a:t>
            </a:r>
            <a:r>
              <a:rPr lang="pt-B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1988 e </a:t>
            </a:r>
            <a:r>
              <a:rPr lang="pt-BR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são passíveis de controle judicial na medida em que revelam, em maior ou menor grau, os seguintes vícios sistêmicos:</a:t>
            </a:r>
          </a:p>
          <a:p>
            <a:pPr marL="0" lvl="0" indent="0" algn="just">
              <a:buNone/>
            </a:pPr>
            <a:r>
              <a:rPr lang="pt-BR" sz="2200" b="1" dirty="0" smtClean="0">
                <a:solidFill>
                  <a:srgbClr val="DD69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1) </a:t>
            </a:r>
            <a:r>
              <a:rPr lang="pt-B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ausência de planejamento suficiente para </a:t>
            </a:r>
            <a:r>
              <a:rPr lang="pt-BR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cumprir as obrigações constitucionais e legais de fazer;</a:t>
            </a:r>
          </a:p>
          <a:p>
            <a:pPr marL="0" lvl="0" indent="0" algn="just">
              <a:buNone/>
            </a:pPr>
            <a:r>
              <a:rPr lang="pt-BR" sz="2200" b="1" dirty="0" smtClean="0">
                <a:solidFill>
                  <a:srgbClr val="DD69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2) </a:t>
            </a:r>
            <a:r>
              <a:rPr lang="pt-B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execução </a:t>
            </a:r>
            <a:r>
              <a:rPr lang="pt-BR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orçamentária permeada por atos imotivados ou abusivos e </a:t>
            </a:r>
          </a:p>
          <a:p>
            <a:pPr marL="0" lvl="0" indent="0" algn="just">
              <a:buNone/>
            </a:pPr>
            <a:r>
              <a:rPr lang="pt-BR" sz="2200" b="1" dirty="0" smtClean="0">
                <a:solidFill>
                  <a:srgbClr val="DD69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3) </a:t>
            </a:r>
            <a:r>
              <a:rPr lang="pt-B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falta </a:t>
            </a:r>
            <a:r>
              <a:rPr lang="pt-BR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controle de aderência de procedimentos e resultados a</a:t>
            </a:r>
            <a:r>
              <a:rPr lang="pt-B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os </a:t>
            </a:r>
            <a:r>
              <a:rPr lang="pt-BR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fins previstos em lei, o que encerra o ciclo de baixa vinculação do gestor ao planejamento por ele formulado</a:t>
            </a:r>
            <a:r>
              <a:rPr lang="pt-B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endParaRPr lang="pt-BR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51520" y="188640"/>
          <a:ext cx="3096344" cy="648072"/>
        </p:xfrm>
        <a:graphic>
          <a:graphicData uri="http://schemas.openxmlformats.org/drawingml/2006/table">
            <a:tbl>
              <a:tblPr/>
              <a:tblGrid>
                <a:gridCol w="1034963"/>
                <a:gridCol w="2061381"/>
              </a:tblGrid>
              <a:tr h="648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400" b="1" dirty="0" smtClean="0">
                        <a:latin typeface="Arial Black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latin typeface="Arial Black"/>
                          <a:ea typeface="Calibri"/>
                          <a:cs typeface="Times New Roman"/>
                        </a:rPr>
                        <a:t>MINISTÉRIO </a:t>
                      </a:r>
                      <a:r>
                        <a:rPr lang="pt-BR" sz="1000" b="1" dirty="0">
                          <a:latin typeface="Arial Black"/>
                          <a:ea typeface="Calibri"/>
                          <a:cs typeface="Times New Roman"/>
                        </a:rPr>
                        <a:t>PÚBLICO DE CONTAS DO ESTADO DE SÃO PAULO</a:t>
                      </a:r>
                      <a:endParaRPr lang="pt-BR" sz="1000" i="1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Imagem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936104" cy="720080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712968" cy="446868"/>
          </a:xfrm>
        </p:spPr>
        <p:txBody>
          <a:bodyPr anchor="ctr">
            <a:no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Controle do ciclo orçamentário como exigência de coerência do sistema jurídico: alguns desafios</a:t>
            </a:r>
            <a:endParaRPr lang="pt-B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2000240"/>
            <a:ext cx="8712968" cy="466912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000" b="1" dirty="0" smtClean="0">
                <a:solidFill>
                  <a:srgbClr val="DD6909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pt-BR" sz="23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Aplicação anti-isonômica e seletiva da Lei de Responsabilidade Fiscal – LRF em favor da União</a:t>
            </a:r>
            <a:r>
              <a:rPr lang="pt-BR" sz="2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a qual, por exemplo, até o presente momento não teve qualquer regulamentação do seu limite de endividamento e das suas operações de crédito, a despeito do prazo fixado no art. 30 da LRF e do comando inscrito no art. 48, XIV e no art. 52, VI da Constituição de 1988;</a:t>
            </a:r>
          </a:p>
          <a:p>
            <a:pPr algn="just">
              <a:buNone/>
            </a:pPr>
            <a:r>
              <a:rPr lang="pt-BR" sz="2300" b="1" dirty="0" smtClean="0">
                <a:solidFill>
                  <a:srgbClr val="DD6909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pt-BR" sz="2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Adoção irrestrita e irresponsável de </a:t>
            </a:r>
            <a:r>
              <a:rPr lang="pt-BR" sz="23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“modelos-padrão” de planos plurianuais, leis de diretrizes orçamentárias e leis orçamentárias anuais</a:t>
            </a:r>
            <a:r>
              <a:rPr lang="pt-BR" sz="2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sem consistência e sem diagnóstico das demandas e problemas locais, o que leva à aprovação e execução dessas leis sem metas ou com metas físico-quantitativas absolutamente ineptas para lastrear posterior avaliação do seu cumprimento; 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51520" y="188640"/>
          <a:ext cx="3096344" cy="648072"/>
        </p:xfrm>
        <a:graphic>
          <a:graphicData uri="http://schemas.openxmlformats.org/drawingml/2006/table">
            <a:tbl>
              <a:tblPr/>
              <a:tblGrid>
                <a:gridCol w="1034963"/>
                <a:gridCol w="2061381"/>
              </a:tblGrid>
              <a:tr h="648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400" b="1" dirty="0" smtClean="0">
                        <a:latin typeface="Arial Black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latin typeface="Arial Black"/>
                          <a:ea typeface="Calibri"/>
                          <a:cs typeface="Times New Roman"/>
                        </a:rPr>
                        <a:t>MINISTÉRIO </a:t>
                      </a:r>
                      <a:r>
                        <a:rPr lang="pt-BR" sz="1000" b="1" dirty="0">
                          <a:latin typeface="Arial Black"/>
                          <a:ea typeface="Calibri"/>
                          <a:cs typeface="Times New Roman"/>
                        </a:rPr>
                        <a:t>PÚBLICO DE CONTAS DO ESTADO DE SÃO PAULO</a:t>
                      </a:r>
                      <a:endParaRPr lang="pt-BR" sz="1000" i="1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Imagem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936104" cy="72008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xmlns="" val="13642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712968" cy="732620"/>
          </a:xfrm>
        </p:spPr>
        <p:txBody>
          <a:bodyPr anchor="ctr">
            <a:noAutofit/>
          </a:bodyPr>
          <a:lstStyle/>
          <a:p>
            <a:pPr algn="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Controle do ciclo orçamentário como exigência de coerência do sistema jurídico: alguns desafios</a:t>
            </a:r>
            <a:b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(continuação)</a:t>
            </a:r>
            <a:endParaRPr lang="pt-BR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1643050"/>
            <a:ext cx="8712968" cy="502631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b="1" dirty="0" smtClean="0">
                <a:solidFill>
                  <a:srgbClr val="DD6909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t-BR" sz="2500" b="1" dirty="0" smtClean="0">
                <a:solidFill>
                  <a:srgbClr val="DD6909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pt-BR" sz="25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Janelas orçamentárias</a:t>
            </a:r>
            <a:r>
              <a:rPr lang="pt-BR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que são rubricas ínfimas para os fins e metas a que se propõem, sucessivamente apostas aos orçamentos apenas como meio de manobra contábil ou promessa vazia de política pública, as quais, simplesmente por existirem, competem e falseiam o real quadro de prioridades </a:t>
            </a:r>
            <a:r>
              <a:rPr lang="pt-BR" sz="2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alocativas</a:t>
            </a:r>
            <a:r>
              <a:rPr lang="pt-BR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 Estado;</a:t>
            </a:r>
          </a:p>
          <a:p>
            <a:pPr algn="just">
              <a:buNone/>
            </a:pPr>
            <a:r>
              <a:rPr lang="pt-BR" sz="2500" b="1" dirty="0" smtClean="0">
                <a:solidFill>
                  <a:srgbClr val="DD6909"/>
                </a:solidFill>
                <a:latin typeface="Arial" pitchFamily="34" charset="0"/>
                <a:cs typeface="Arial" pitchFamily="34" charset="0"/>
              </a:rPr>
              <a:t>4) </a:t>
            </a:r>
            <a:r>
              <a:rPr lang="pt-BR" sz="25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Excessiva abertura de créditos adicionais</a:t>
            </a:r>
            <a:r>
              <a:rPr lang="pt-BR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suplementares em face da lei orçamentária original, sobretudo quando contrastada com a inflação verificada no exercício; 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51520" y="188640"/>
          <a:ext cx="3096344" cy="648072"/>
        </p:xfrm>
        <a:graphic>
          <a:graphicData uri="http://schemas.openxmlformats.org/drawingml/2006/table">
            <a:tbl>
              <a:tblPr/>
              <a:tblGrid>
                <a:gridCol w="1034963"/>
                <a:gridCol w="2061381"/>
              </a:tblGrid>
              <a:tr h="648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400" b="1" dirty="0" smtClean="0">
                        <a:latin typeface="Arial Black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latin typeface="Arial Black"/>
                          <a:ea typeface="Calibri"/>
                          <a:cs typeface="Times New Roman"/>
                        </a:rPr>
                        <a:t>MINISTÉRIO </a:t>
                      </a:r>
                      <a:r>
                        <a:rPr lang="pt-BR" sz="1000" b="1" dirty="0">
                          <a:latin typeface="Arial Black"/>
                          <a:ea typeface="Calibri"/>
                          <a:cs typeface="Times New Roman"/>
                        </a:rPr>
                        <a:t>PÚBLICO DE CONTAS DO ESTADO DE SÃO PAULO</a:t>
                      </a:r>
                      <a:endParaRPr lang="pt-BR" sz="1000" i="1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Imagem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936104" cy="72008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xmlns="" val="13642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712968" cy="946934"/>
          </a:xfrm>
        </p:spPr>
        <p:txBody>
          <a:bodyPr anchor="ctr">
            <a:noAutofit/>
          </a:bodyPr>
          <a:lstStyle/>
          <a:p>
            <a:pPr algn="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Controle do ciclo orçamentário como exigência de coerência do sistema jurídico: alguns desafios</a:t>
            </a:r>
            <a:b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(continuação)</a:t>
            </a:r>
            <a:endParaRPr lang="pt-BR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1571612"/>
            <a:ext cx="8712968" cy="509774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b="1" dirty="0" smtClean="0">
                <a:solidFill>
                  <a:srgbClr val="DD6909"/>
                </a:solidFill>
                <a:latin typeface="Arial" pitchFamily="34" charset="0"/>
                <a:cs typeface="Arial" pitchFamily="34" charset="0"/>
              </a:rPr>
              <a:t>5) </a:t>
            </a:r>
            <a:r>
              <a:rPr lang="pt-BR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Contingenciamento “</a:t>
            </a:r>
            <a:r>
              <a:rPr lang="pt-BR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preventivo” ou falseado de despesas obrigatórias</a:t>
            </a:r>
            <a:r>
              <a:rPr lang="pt-B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desvio </a:t>
            </a:r>
            <a:r>
              <a:rPr lang="pt-B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finalidade e </a:t>
            </a:r>
            <a:r>
              <a:rPr lang="pt-B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opacidade decisória até mesmo contra as vinculações orçamentárias com assento constitucional;</a:t>
            </a:r>
            <a:endParaRPr lang="pt-BR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b="1" dirty="0" smtClean="0">
                <a:solidFill>
                  <a:srgbClr val="DD6909"/>
                </a:solidFill>
                <a:latin typeface="Arial" pitchFamily="34" charset="0"/>
                <a:cs typeface="Arial" pitchFamily="34" charset="0"/>
              </a:rPr>
              <a:t>6) </a:t>
            </a:r>
            <a:r>
              <a:rPr lang="pt-B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Pura e simples </a:t>
            </a:r>
            <a:r>
              <a:rPr lang="pt-BR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inexecução parcial ou total de dotações orçamentárias assecuratórias de direitos fundamentais</a:t>
            </a:r>
            <a:r>
              <a:rPr lang="pt-B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mesmo após o cumprimento das metas fiscais e ainda que amparadas pela LDO, na forma do art. 9º, §2º da LRF; </a:t>
            </a:r>
            <a:endParaRPr lang="pt-BR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51520" y="188640"/>
          <a:ext cx="3096344" cy="648072"/>
        </p:xfrm>
        <a:graphic>
          <a:graphicData uri="http://schemas.openxmlformats.org/drawingml/2006/table">
            <a:tbl>
              <a:tblPr/>
              <a:tblGrid>
                <a:gridCol w="1034963"/>
                <a:gridCol w="2061381"/>
              </a:tblGrid>
              <a:tr h="648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400" b="1" dirty="0" smtClean="0">
                        <a:latin typeface="Arial Black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latin typeface="Arial Black"/>
                          <a:ea typeface="Calibri"/>
                          <a:cs typeface="Times New Roman"/>
                        </a:rPr>
                        <a:t>MINISTÉRIO </a:t>
                      </a:r>
                      <a:r>
                        <a:rPr lang="pt-BR" sz="1000" b="1" dirty="0">
                          <a:latin typeface="Arial Black"/>
                          <a:ea typeface="Calibri"/>
                          <a:cs typeface="Times New Roman"/>
                        </a:rPr>
                        <a:t>PÚBLICO DE CONTAS DO ESTADO DE SÃO PAULO</a:t>
                      </a:r>
                      <a:endParaRPr lang="pt-BR" sz="1000" i="1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Imagem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936104" cy="72008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xmlns="" val="13642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712968" cy="1224136"/>
          </a:xfrm>
        </p:spPr>
        <p:txBody>
          <a:bodyPr anchor="ctr">
            <a:noAutofit/>
          </a:bodyPr>
          <a:lstStyle/>
          <a:p>
            <a:pPr algn="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Controle do ciclo orçamentário como exigência de coerência do sistema jurídico: alguns desafios</a:t>
            </a:r>
            <a:b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(continuação)</a:t>
            </a:r>
            <a:endParaRPr lang="pt-BR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2492896"/>
            <a:ext cx="8712968" cy="417646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b="1" dirty="0" smtClean="0">
                <a:solidFill>
                  <a:srgbClr val="DD6909"/>
                </a:solidFill>
                <a:latin typeface="Arial" pitchFamily="34" charset="0"/>
                <a:cs typeface="Arial" pitchFamily="34" charset="0"/>
              </a:rPr>
              <a:t>7) </a:t>
            </a:r>
            <a:r>
              <a:rPr lang="pt-B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Abarrotamento no final do exercício de </a:t>
            </a:r>
            <a:r>
              <a:rPr lang="pt-BR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restos a pagar</a:t>
            </a:r>
            <a:r>
              <a:rPr lang="pt-B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fazendo com que a gestão de licitações e contratos/ convênios seja temerária, por ter de “correr contra o tempo” antes do encerramento da execução orçamentária e, por conseguinte, do exercício financeiro; </a:t>
            </a:r>
          </a:p>
          <a:p>
            <a:pPr algn="just">
              <a:buNone/>
            </a:pPr>
            <a:r>
              <a:rPr lang="pt-BR" b="1" dirty="0" smtClean="0">
                <a:solidFill>
                  <a:srgbClr val="DD6909"/>
                </a:solidFill>
                <a:latin typeface="Arial" pitchFamily="34" charset="0"/>
                <a:cs typeface="Arial" pitchFamily="34" charset="0"/>
              </a:rPr>
              <a:t>8) </a:t>
            </a:r>
            <a:r>
              <a:rPr lang="pt-B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Aprovação de contas por julgamentos políticos </a:t>
            </a:r>
            <a:r>
              <a:rPr lang="pt-BR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imotivados</a:t>
            </a:r>
            <a:r>
              <a:rPr lang="pt-B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pelas Casas Legislativas, mesmo diante de déficits de gasto mínimo em saúde e educação constatados pelo parecer prévio dos respectivos Tribunais de Contas; </a:t>
            </a:r>
          </a:p>
          <a:p>
            <a:pPr algn="just">
              <a:buNone/>
            </a:pPr>
            <a:endParaRPr lang="pt-BR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51520" y="188640"/>
          <a:ext cx="3096344" cy="648072"/>
        </p:xfrm>
        <a:graphic>
          <a:graphicData uri="http://schemas.openxmlformats.org/drawingml/2006/table">
            <a:tbl>
              <a:tblPr/>
              <a:tblGrid>
                <a:gridCol w="1034963"/>
                <a:gridCol w="2061381"/>
              </a:tblGrid>
              <a:tr h="648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400" b="1" dirty="0" smtClean="0">
                        <a:latin typeface="Arial Black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latin typeface="Arial Black"/>
                          <a:ea typeface="Calibri"/>
                          <a:cs typeface="Times New Roman"/>
                        </a:rPr>
                        <a:t>MINISTÉRIO </a:t>
                      </a:r>
                      <a:r>
                        <a:rPr lang="pt-BR" sz="1000" b="1" dirty="0">
                          <a:latin typeface="Arial Black"/>
                          <a:ea typeface="Calibri"/>
                          <a:cs typeface="Times New Roman"/>
                        </a:rPr>
                        <a:t>PÚBLICO DE CONTAS DO ESTADO DE SÃO PAULO</a:t>
                      </a:r>
                      <a:endParaRPr lang="pt-BR" sz="1000" i="1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Imagem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936104" cy="72008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xmlns="" val="13642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712968" cy="1224136"/>
          </a:xfrm>
        </p:spPr>
        <p:txBody>
          <a:bodyPr anchor="ctr">
            <a:noAutofit/>
          </a:bodyPr>
          <a:lstStyle/>
          <a:p>
            <a:pPr algn="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Controle do ciclo orçamentário como exigência de coerência do sistema jurídico: alguns desafios</a:t>
            </a:r>
            <a:b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(continuação)</a:t>
            </a:r>
            <a:endParaRPr lang="pt-BR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2492896"/>
            <a:ext cx="8712968" cy="417646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b="1" dirty="0" smtClean="0">
                <a:solidFill>
                  <a:srgbClr val="DD6909"/>
                </a:solidFill>
                <a:latin typeface="Arial" pitchFamily="34" charset="0"/>
                <a:cs typeface="Arial" pitchFamily="34" charset="0"/>
              </a:rPr>
              <a:t>9) </a:t>
            </a:r>
            <a:r>
              <a:rPr lang="pt-BR" sz="28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Cancelamento de restos a pagar não processados</a:t>
            </a:r>
            <a:r>
              <a:rPr lang="pt-B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mas que foram computados para o gasto mínimo em saúde (art. 24, II da LC 141/2012);</a:t>
            </a:r>
          </a:p>
          <a:p>
            <a:pPr algn="just">
              <a:buNone/>
            </a:pPr>
            <a:r>
              <a:rPr lang="pt-BR" sz="2800" b="1" dirty="0" smtClean="0">
                <a:solidFill>
                  <a:srgbClr val="DD6909"/>
                </a:solidFill>
                <a:latin typeface="Arial" pitchFamily="34" charset="0"/>
                <a:cs typeface="Arial" pitchFamily="34" charset="0"/>
              </a:rPr>
              <a:t>10) </a:t>
            </a:r>
            <a:r>
              <a:rPr lang="pt-BR" sz="28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21 </a:t>
            </a:r>
            <a:r>
              <a:rPr lang="pt-BR" sz="28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anos de DRU</a:t>
            </a:r>
            <a:r>
              <a:rPr lang="pt-B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por meio de sete emendas ao Ato das Disposições Constitucionais Transitórias – ADCT – uma inconstitucionalidade </a:t>
            </a:r>
            <a:r>
              <a:rPr lang="pt-B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progressiva diante da proposta da 8ª prorrogação na PEC 87/2015?</a:t>
            </a:r>
            <a:endParaRPr lang="pt-BR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51520" y="188640"/>
          <a:ext cx="3096344" cy="648072"/>
        </p:xfrm>
        <a:graphic>
          <a:graphicData uri="http://schemas.openxmlformats.org/drawingml/2006/table">
            <a:tbl>
              <a:tblPr/>
              <a:tblGrid>
                <a:gridCol w="1034963"/>
                <a:gridCol w="2061381"/>
              </a:tblGrid>
              <a:tr h="648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400" b="1" dirty="0" smtClean="0">
                        <a:latin typeface="Arial Black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latin typeface="Arial Black"/>
                          <a:ea typeface="Calibri"/>
                          <a:cs typeface="Times New Roman"/>
                        </a:rPr>
                        <a:t>MINISTÉRIO </a:t>
                      </a:r>
                      <a:r>
                        <a:rPr lang="pt-BR" sz="1000" b="1" dirty="0">
                          <a:latin typeface="Arial Black"/>
                          <a:ea typeface="Calibri"/>
                          <a:cs typeface="Times New Roman"/>
                        </a:rPr>
                        <a:t>PÚBLICO DE CONTAS DO ESTADO DE SÃO PAULO</a:t>
                      </a:r>
                      <a:endParaRPr lang="pt-BR" sz="1000" i="1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Imagem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936104" cy="72008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xmlns="" val="13642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712968" cy="1224136"/>
          </a:xfrm>
        </p:spPr>
        <p:txBody>
          <a:bodyPr anchor="ctr">
            <a:noAutofit/>
          </a:bodyPr>
          <a:lstStyle/>
          <a:p>
            <a:pPr algn="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Controle do ciclo orçamentário como exigência de coerência do sistema jurídico: alguns desafios</a:t>
            </a:r>
            <a:b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(continuação)</a:t>
            </a:r>
            <a:endParaRPr lang="pt-BR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2000240"/>
            <a:ext cx="8712968" cy="442915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600" b="1" dirty="0" smtClean="0">
                <a:solidFill>
                  <a:srgbClr val="DD6909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pt-BR" sz="2600" b="1" dirty="0" smtClean="0">
                <a:solidFill>
                  <a:srgbClr val="DD6909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pt-BR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Outros desafios de </a:t>
            </a:r>
            <a:r>
              <a:rPr lang="pt-BR" sz="26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progressividade</a:t>
            </a:r>
            <a:r>
              <a:rPr lang="pt-BR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a efetividade do PNE 2014/2023, na forma do art. 214 da </a:t>
            </a:r>
            <a:r>
              <a:rPr lang="pt-BR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CR/1988. Como assegurar o piso do magistério diante do limite de despesas de pessoal da LRF?</a:t>
            </a:r>
          </a:p>
          <a:p>
            <a:pPr algn="just">
              <a:buNone/>
            </a:pPr>
            <a:r>
              <a:rPr lang="pt-BR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E, por fim, mas não menos importante,</a:t>
            </a:r>
          </a:p>
          <a:p>
            <a:pPr algn="just">
              <a:buNone/>
            </a:pPr>
            <a:r>
              <a:rPr lang="pt-BR" sz="2600" b="1" dirty="0" smtClean="0">
                <a:solidFill>
                  <a:srgbClr val="DD6909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pt-BR" sz="2600" b="1" dirty="0" smtClean="0">
                <a:solidFill>
                  <a:srgbClr val="DD6909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pt-BR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Insuficiência do </a:t>
            </a:r>
            <a:r>
              <a:rPr lang="pt-BR" sz="26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controle de custos</a:t>
            </a:r>
            <a:r>
              <a:rPr lang="pt-BR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(art. 50, § 3º da LRF) e </a:t>
            </a:r>
            <a:r>
              <a:rPr lang="pt-BR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pt-BR" sz="26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controle de </a:t>
            </a:r>
            <a:r>
              <a:rPr lang="pt-BR" sz="26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resultados</a:t>
            </a:r>
            <a:r>
              <a:rPr lang="pt-BR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(art. 75, III da Lei 4.320/1964).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51520" y="188640"/>
          <a:ext cx="3096344" cy="648072"/>
        </p:xfrm>
        <a:graphic>
          <a:graphicData uri="http://schemas.openxmlformats.org/drawingml/2006/table">
            <a:tbl>
              <a:tblPr/>
              <a:tblGrid>
                <a:gridCol w="1034963"/>
                <a:gridCol w="2061381"/>
              </a:tblGrid>
              <a:tr h="648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400" b="1" dirty="0" smtClean="0">
                        <a:latin typeface="Arial Black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latin typeface="Arial Black"/>
                          <a:ea typeface="Calibri"/>
                          <a:cs typeface="Times New Roman"/>
                        </a:rPr>
                        <a:t>MINISTÉRIO </a:t>
                      </a:r>
                      <a:r>
                        <a:rPr lang="pt-BR" sz="1000" b="1" dirty="0">
                          <a:latin typeface="Arial Black"/>
                          <a:ea typeface="Calibri"/>
                          <a:cs typeface="Times New Roman"/>
                        </a:rPr>
                        <a:t>PÚBLICO DE CONTAS DO ESTADO DE SÃO PAULO</a:t>
                      </a:r>
                      <a:endParaRPr lang="pt-BR" sz="1000" i="1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Imagem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936104" cy="72008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xmlns="" val="13642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712968" cy="1008112"/>
          </a:xfrm>
        </p:spPr>
        <p:txBody>
          <a:bodyPr anchor="ctr">
            <a:no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Microssistema de Tutela do Custeio dos Direitos Fundamentais</a:t>
            </a:r>
            <a:endParaRPr lang="pt-B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2564904"/>
            <a:ext cx="8712968" cy="410445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Estrutura constitucional </a:t>
            </a:r>
            <a:r>
              <a:rPr lang="pt-BR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protetiva</a:t>
            </a:r>
            <a:r>
              <a:rPr lang="pt-B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financiamento que define regime de competências federativas, responsabilidades e sanções, como o são, por exemplo:</a:t>
            </a:r>
          </a:p>
          <a:p>
            <a:pPr marL="514350" indent="-514350" algn="just">
              <a:buNone/>
            </a:pPr>
            <a:r>
              <a:rPr lang="pt-BR" b="1" dirty="0" smtClean="0">
                <a:solidFill>
                  <a:srgbClr val="DD6909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pt-B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Hipóteses de intervenção inscritas nos art. 34, VII, alínea “e” e 35, III da CR/1988;</a:t>
            </a:r>
          </a:p>
          <a:p>
            <a:pPr marL="514350" indent="-514350" algn="just">
              <a:buNone/>
            </a:pPr>
            <a:r>
              <a:rPr lang="pt-BR" b="1" dirty="0" smtClean="0">
                <a:solidFill>
                  <a:srgbClr val="DD6909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pt-B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Condicionamento da entrega de recursos do FPM e do FPE, na forma do art. 160, parágrafo único, inciso II da Constituição e vedação de transferências voluntárias na forma do art. 25, IV, alínea “b” da LRF;</a:t>
            </a:r>
          </a:p>
          <a:p>
            <a:pPr marL="514350" indent="-514350" algn="just">
              <a:buNone/>
            </a:pPr>
            <a:r>
              <a:rPr lang="pt-BR" b="1" dirty="0" smtClean="0">
                <a:solidFill>
                  <a:srgbClr val="DD6909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pt-B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Rejeição das contas, segundo os </a:t>
            </a:r>
            <a:r>
              <a:rPr lang="pt-BR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arts</a:t>
            </a:r>
            <a:r>
              <a:rPr lang="pt-B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49, IX e 71, I da Constituição;</a:t>
            </a:r>
          </a:p>
          <a:p>
            <a:pPr algn="just">
              <a:buNone/>
            </a:pPr>
            <a:endParaRPr lang="pt-BR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51520" y="188640"/>
          <a:ext cx="3096344" cy="648072"/>
        </p:xfrm>
        <a:graphic>
          <a:graphicData uri="http://schemas.openxmlformats.org/drawingml/2006/table">
            <a:tbl>
              <a:tblPr/>
              <a:tblGrid>
                <a:gridCol w="1034963"/>
                <a:gridCol w="2061381"/>
              </a:tblGrid>
              <a:tr h="648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400" b="1" dirty="0" smtClean="0">
                        <a:latin typeface="Arial Black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latin typeface="Arial Black"/>
                          <a:ea typeface="Calibri"/>
                          <a:cs typeface="Times New Roman"/>
                        </a:rPr>
                        <a:t>MINISTÉRIO </a:t>
                      </a:r>
                      <a:r>
                        <a:rPr lang="pt-BR" sz="1000" b="1" dirty="0">
                          <a:latin typeface="Arial Black"/>
                          <a:ea typeface="Calibri"/>
                          <a:cs typeface="Times New Roman"/>
                        </a:rPr>
                        <a:t>PÚBLICO DE CONTAS DO ESTADO DE SÃO PAULO</a:t>
                      </a:r>
                      <a:endParaRPr lang="pt-BR" sz="1000" i="1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Imagem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936104" cy="72008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xmlns="" val="13642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712968" cy="1008112"/>
          </a:xfrm>
        </p:spPr>
        <p:txBody>
          <a:bodyPr anchor="ctr">
            <a:no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Microssistema de Tutela do Custeio dos Direitos Fundamentais</a:t>
            </a:r>
            <a:endParaRPr lang="pt-B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2276872"/>
            <a:ext cx="8784976" cy="4392488"/>
          </a:xfrm>
        </p:spPr>
        <p:txBody>
          <a:bodyPr>
            <a:noAutofit/>
          </a:bodyPr>
          <a:lstStyle/>
          <a:p>
            <a:pPr marL="514350" indent="-514350" algn="just">
              <a:buNone/>
            </a:pPr>
            <a:r>
              <a:rPr lang="pt-BR" sz="2000" b="1" dirty="0" smtClean="0">
                <a:solidFill>
                  <a:srgbClr val="DD6909"/>
                </a:solidFill>
                <a:latin typeface="Arial" pitchFamily="34" charset="0"/>
                <a:cs typeface="Arial" pitchFamily="34" charset="0"/>
              </a:rPr>
              <a:t>4) </a:t>
            </a:r>
            <a:r>
              <a:rPr lang="pt-B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Existência de uma sistemática orçamentária apartada na forma do art. 165, § 5º, III;</a:t>
            </a:r>
          </a:p>
          <a:p>
            <a:pPr marL="514350" indent="-514350" algn="just">
              <a:buNone/>
            </a:pPr>
            <a:r>
              <a:rPr lang="pt-BR" sz="2000" b="1" dirty="0" smtClean="0">
                <a:solidFill>
                  <a:srgbClr val="DD6909"/>
                </a:solidFill>
                <a:latin typeface="Arial" pitchFamily="34" charset="0"/>
                <a:cs typeface="Arial" pitchFamily="34" charset="0"/>
              </a:rPr>
              <a:t>5) </a:t>
            </a:r>
            <a:r>
              <a:rPr lang="pt-B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Organização da política pública em nível constitucional, a exemplo do SUS (art. 200) e do FUNDEB (art. 211 da CR/1988 e art. 60 do ADCT);</a:t>
            </a:r>
          </a:p>
          <a:p>
            <a:pPr marL="514350" indent="-514350" algn="just">
              <a:buNone/>
            </a:pPr>
            <a:r>
              <a:rPr lang="pt-BR" sz="2000" b="1" dirty="0" smtClean="0">
                <a:solidFill>
                  <a:srgbClr val="DD6909"/>
                </a:solidFill>
                <a:latin typeface="Arial" pitchFamily="34" charset="0"/>
                <a:cs typeface="Arial" pitchFamily="34" charset="0"/>
              </a:rPr>
              <a:t>6) </a:t>
            </a:r>
            <a:r>
              <a:rPr lang="pt-B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Garantia de continuidade de transferências voluntárias, ainda que o ente político incorra em lesão à LRF (§ 3º do art. 25 da LC 101/2000);</a:t>
            </a:r>
          </a:p>
          <a:p>
            <a:pPr marL="514350" indent="-514350" algn="just">
              <a:buNone/>
            </a:pPr>
            <a:r>
              <a:rPr lang="pt-BR" sz="2000" b="1" dirty="0" smtClean="0">
                <a:solidFill>
                  <a:srgbClr val="DD6909"/>
                </a:solidFill>
                <a:latin typeface="Arial" pitchFamily="34" charset="0"/>
                <a:cs typeface="Arial" pitchFamily="34" charset="0"/>
              </a:rPr>
              <a:t>7) </a:t>
            </a:r>
            <a:r>
              <a:rPr lang="pt-B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Impossibilidade de contingenciamento de despesas, na forma do § 2º do art. 9º da LRF e, até mesmo,</a:t>
            </a:r>
          </a:p>
          <a:p>
            <a:pPr marL="514350" indent="-514350" algn="just">
              <a:buNone/>
            </a:pPr>
            <a:r>
              <a:rPr lang="pt-BR" sz="2000" b="1" dirty="0" smtClean="0">
                <a:solidFill>
                  <a:srgbClr val="DD6909"/>
                </a:solidFill>
                <a:latin typeface="Arial" pitchFamily="34" charset="0"/>
                <a:cs typeface="Arial" pitchFamily="34" charset="0"/>
              </a:rPr>
              <a:t>8) </a:t>
            </a:r>
            <a:r>
              <a:rPr lang="pt-B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Crime de responsabilidade, segundo dispõe o art. 60, XI do ADCT.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51520" y="188640"/>
          <a:ext cx="3096344" cy="648072"/>
        </p:xfrm>
        <a:graphic>
          <a:graphicData uri="http://schemas.openxmlformats.org/drawingml/2006/table">
            <a:tbl>
              <a:tblPr/>
              <a:tblGrid>
                <a:gridCol w="1034963"/>
                <a:gridCol w="2061381"/>
              </a:tblGrid>
              <a:tr h="648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400" b="1" dirty="0" smtClean="0">
                        <a:latin typeface="Arial Black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latin typeface="Arial Black"/>
                          <a:ea typeface="Calibri"/>
                          <a:cs typeface="Times New Roman"/>
                        </a:rPr>
                        <a:t>MINISTÉRIO </a:t>
                      </a:r>
                      <a:r>
                        <a:rPr lang="pt-BR" sz="1000" b="1" dirty="0">
                          <a:latin typeface="Arial Black"/>
                          <a:ea typeface="Calibri"/>
                          <a:cs typeface="Times New Roman"/>
                        </a:rPr>
                        <a:t>PÚBLICO DE CONTAS DO ESTADO DE SÃO PAULO</a:t>
                      </a:r>
                      <a:endParaRPr lang="pt-BR" sz="1000" i="1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Imagem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936104" cy="72008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xmlns="" val="13642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712968" cy="1080120"/>
          </a:xfrm>
        </p:spPr>
        <p:txBody>
          <a:bodyPr anchor="ctr">
            <a:no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Uma trilha a ser perseguida: </a:t>
            </a:r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responsabilidade do ordenador de despesas</a:t>
            </a:r>
            <a:endParaRPr lang="pt-B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95536" y="2780928"/>
            <a:ext cx="8496944" cy="388843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1000" b="1" dirty="0" smtClean="0">
                <a:latin typeface="Arial" pitchFamily="34" charset="0"/>
                <a:cs typeface="Arial" pitchFamily="34" charset="0"/>
              </a:rPr>
              <a:t>“TSE examina questão de prefeito como ordenador de despesas</a:t>
            </a:r>
          </a:p>
          <a:p>
            <a:pPr algn="just">
              <a:buNone/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O Tribunal Superior Eleitoral (TSE) deferiu, na sessão desta terça-feira (26), o registro de candidatura de Augusta Brito de Paula a deputada estadual pelo Ceará nas eleições de 2014. O TSE entendeu que as irregularidades apontadas contra ela pelo Tribunal de Contas, na condição de </a:t>
            </a:r>
            <a:r>
              <a:rPr lang="pt-BR" sz="1000" u="sng" dirty="0" smtClean="0">
                <a:latin typeface="Arial" pitchFamily="34" charset="0"/>
                <a:cs typeface="Arial" pitchFamily="34" charset="0"/>
              </a:rPr>
              <a:t>gestora do Fundo Municipal de Saúde de Graça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, de 2000 a 2005, não são aptas a torná-la inelegível ao pleito deste ano, com base na Lei da Ficha Limpa (LC 135/2010).</a:t>
            </a:r>
          </a:p>
          <a:p>
            <a:pPr algn="just">
              <a:buNone/>
            </a:pPr>
            <a:r>
              <a:rPr lang="pt-BR" sz="1000" b="1" dirty="0" smtClean="0">
                <a:latin typeface="Arial" pitchFamily="34" charset="0"/>
                <a:cs typeface="Arial" pitchFamily="34" charset="0"/>
              </a:rPr>
              <a:t>No mesmo julgamento, antes de examinar o mérito do recurso da candidata, o TSE definiu que, no momento em que o </a:t>
            </a:r>
            <a:r>
              <a:rPr lang="pt-BR" sz="1500" b="1" dirty="0" smtClean="0">
                <a:solidFill>
                  <a:srgbClr val="DD6909"/>
                </a:solidFill>
                <a:latin typeface="Arial" pitchFamily="34" charset="0"/>
                <a:cs typeface="Arial" pitchFamily="34" charset="0"/>
              </a:rPr>
              <a:t>prefeito age como ordenador de despesas, as contas que ele presta nesta condição não se sujeitam ao julgamento final da Câmara de Vereadores, bastando a análise pelo Tribunal de Contas</a:t>
            </a:r>
            <a:r>
              <a:rPr lang="pt-BR" sz="1000" b="1" dirty="0" smtClean="0">
                <a:latin typeface="Arial" pitchFamily="34" charset="0"/>
                <a:cs typeface="Arial" pitchFamily="34" charset="0"/>
              </a:rPr>
              <a:t>. Neste ponto, o Tribunal divergiu, por maioria de votos, do entendimento firmado pelo Supremo Tribunal Federal (STF), ao julgar a ação direta de inconstitucionalidade (ADI 4578), que tem efeito vinculante para juízes e outros tribunais.</a:t>
            </a: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1000" b="1" dirty="0" smtClean="0">
                <a:latin typeface="Arial" pitchFamily="34" charset="0"/>
                <a:cs typeface="Arial" pitchFamily="34" charset="0"/>
              </a:rPr>
              <a:t>Mérito do recurso</a:t>
            </a: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Por sua vez, no exame do mérito do recurso de Augusta Brito, o Tribunal acompanhou, por unanimidade, o voto do ministro Henrique Neves que acolheu o registro de Augusta Brito. Em voto-vista levado hoje ao plenário, o ministro Luiz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Fux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afirmou que os atos de Augusta julgados irregulares pelo Tribunal de Contas não eram suficientes para afastar a candidata da disputa eleitoral, com base na Lei da Ficha Limpa (LC nº 135/2010). Como ordenadora de despesas do Fundo Municipal, Augusta teve as contas rejeitadas pelo Tribunal de Contas.</a:t>
            </a:r>
          </a:p>
          <a:p>
            <a:pPr algn="just">
              <a:buNone/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A alínea “g” do inciso I do artigo I da Lei Complementar nº 64/90 (Lei de Inelegibilidades), nela incluída pela Lei da Ficha Limpa, estabelece que são inelegíveis, para as eleições que ocorrerem nos oito anos seguintes, contados a partir da data da decisão, aqueles que tiverem suas contas relativas ao exercício de cargos ou funções públicas rejeitadas por irregularidade insanável que configure ato doloso de improbidade administrativa, e por decisão irrecorrível do órgão competente, salvo se esta houver sido suspensa ou anulada pelo Poder Judiciário, aplicando-se o disposto no inciso II do artigo 71 da Constituição Federal, a todos os ordenadores de despesa, sem exclusão de mandatários que houverem agido nessa condição.”</a:t>
            </a:r>
          </a:p>
          <a:p>
            <a:pPr algn="just">
              <a:buNone/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EM/JP</a:t>
            </a:r>
          </a:p>
          <a:p>
            <a:pPr>
              <a:buNone/>
            </a:pPr>
            <a:r>
              <a:rPr lang="pt-BR" sz="1000" b="1" dirty="0" smtClean="0">
                <a:latin typeface="Arial" pitchFamily="34" charset="0"/>
                <a:cs typeface="Arial" pitchFamily="34" charset="0"/>
              </a:rPr>
              <a:t>Processo relacionado:</a:t>
            </a:r>
            <a:r>
              <a:rPr lang="pt-BR" sz="1000" dirty="0" smtClean="0">
                <a:latin typeface="Arial" pitchFamily="34" charset="0"/>
                <a:cs typeface="Arial" pitchFamily="34" charset="0"/>
                <a:hlinkClick r:id="rId2"/>
              </a:rPr>
              <a:t> RO 40137</a:t>
            </a: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1000" dirty="0" smtClean="0">
                <a:latin typeface="Arial" pitchFamily="34" charset="0"/>
                <a:cs typeface="Arial" pitchFamily="34" charset="0"/>
                <a:hlinkClick r:id="rId2"/>
              </a:rPr>
              <a:t>http://www.tse.jus.br/noticias-tse/2014/Agosto/copy_of_tse-examina-questao-de-prefeito-como-ordenador-de-despesas </a:t>
            </a:r>
            <a:r>
              <a:rPr lang="pt-BR" sz="2000" dirty="0" smtClean="0">
                <a:latin typeface="Arial" pitchFamily="34" charset="0"/>
                <a:cs typeface="Arial" pitchFamily="34" charset="0"/>
                <a:hlinkClick r:id="rId2"/>
              </a:rPr>
              <a:t/>
            </a:r>
            <a:br>
              <a:rPr lang="pt-BR" sz="2000" dirty="0" smtClean="0">
                <a:latin typeface="Arial" pitchFamily="34" charset="0"/>
                <a:cs typeface="Arial" pitchFamily="34" charset="0"/>
                <a:hlinkClick r:id="rId2"/>
              </a:rPr>
            </a:b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51520" y="188640"/>
          <a:ext cx="3096344" cy="648072"/>
        </p:xfrm>
        <a:graphic>
          <a:graphicData uri="http://schemas.openxmlformats.org/drawingml/2006/table">
            <a:tbl>
              <a:tblPr/>
              <a:tblGrid>
                <a:gridCol w="1034963"/>
                <a:gridCol w="2061381"/>
              </a:tblGrid>
              <a:tr h="648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400" b="1" dirty="0" smtClean="0">
                        <a:latin typeface="Arial Black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latin typeface="Arial Black"/>
                          <a:ea typeface="Calibri"/>
                          <a:cs typeface="Times New Roman"/>
                        </a:rPr>
                        <a:t>MINISTÉRIO </a:t>
                      </a:r>
                      <a:r>
                        <a:rPr lang="pt-BR" sz="1000" b="1" dirty="0">
                          <a:latin typeface="Arial Black"/>
                          <a:ea typeface="Calibri"/>
                          <a:cs typeface="Times New Roman"/>
                        </a:rPr>
                        <a:t>PÚBLICO DE CONTAS DO ESTADO DE SÃO PAULO</a:t>
                      </a:r>
                      <a:endParaRPr lang="pt-BR" sz="1000" i="1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Imagem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6632"/>
            <a:ext cx="936104" cy="72008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xmlns="" val="87732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712968" cy="1296144"/>
          </a:xfrm>
        </p:spPr>
        <p:txBody>
          <a:bodyPr anchor="ctr">
            <a:no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Gasto mínimo material e controle de legalidade dos orçamentos à luz do dever estatal de consecução dos direitos fundamentais</a:t>
            </a:r>
            <a:endParaRPr lang="pt-B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95536" y="2420888"/>
            <a:ext cx="8496944" cy="424847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Em busca da ampliação conceitual dos tradicionais enfoques dados aos </a:t>
            </a:r>
            <a:r>
              <a:rPr lang="pt-BR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arts</a:t>
            </a:r>
            <a:r>
              <a:rPr lang="pt-B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198 e 212 da nossa Carta Constitucional, sustenta-se que </a:t>
            </a:r>
            <a:r>
              <a:rPr lang="pt-BR" sz="2200" b="1" dirty="0" smtClean="0">
                <a:solidFill>
                  <a:srgbClr val="DD69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gasto mínimo não é só um percentual de receita, mas também um conjunto de obrigações legais de fazer a serem contidas — material e substantivamente — no conjunto de ações normativamente irrefutáveis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r>
              <a:rPr lang="pt-B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 gasto matemático (gasto mínimo formal) é referido a ações vinculadas (gasto mínimo material), ou seja, </a:t>
            </a:r>
            <a:r>
              <a:rPr lang="pt-BR" sz="2200" b="1" dirty="0" smtClean="0">
                <a:solidFill>
                  <a:srgbClr val="DD69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há ampla discricionariedade na eleição de como dar consecução ao mínimo</a:t>
            </a:r>
            <a:r>
              <a:rPr lang="pt-B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porque também integra o núcleo mínimo intangível do direito à educação e à saúde o cumprimento das obrigações legais de fazer.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51520" y="188640"/>
          <a:ext cx="3096344" cy="648072"/>
        </p:xfrm>
        <a:graphic>
          <a:graphicData uri="http://schemas.openxmlformats.org/drawingml/2006/table">
            <a:tbl>
              <a:tblPr/>
              <a:tblGrid>
                <a:gridCol w="1034963"/>
                <a:gridCol w="2061381"/>
              </a:tblGrid>
              <a:tr h="648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400" b="1" dirty="0" smtClean="0">
                        <a:latin typeface="Arial Black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latin typeface="Arial Black"/>
                          <a:ea typeface="Calibri"/>
                          <a:cs typeface="Times New Roman"/>
                        </a:rPr>
                        <a:t>MINISTÉRIO </a:t>
                      </a:r>
                      <a:r>
                        <a:rPr lang="pt-BR" sz="1000" b="1" dirty="0">
                          <a:latin typeface="Arial Black"/>
                          <a:ea typeface="Calibri"/>
                          <a:cs typeface="Times New Roman"/>
                        </a:rPr>
                        <a:t>PÚBLICO DE CONTAS DO ESTADO DE SÃO PAULO</a:t>
                      </a:r>
                      <a:endParaRPr lang="pt-BR" sz="1000" i="1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Imagem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936104" cy="72008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xmlns="" val="254471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712968" cy="732620"/>
          </a:xfrm>
        </p:spPr>
        <p:txBody>
          <a:bodyPr anchor="ctr">
            <a:noAutofit/>
          </a:bodyPr>
          <a:lstStyle/>
          <a:p>
            <a:pPr algn="ctr"/>
            <a:r>
              <a:rPr lang="pt-BR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Controle do ciclo orçamentário referido aos direitos fundamentais</a:t>
            </a:r>
            <a:endParaRPr lang="pt-BR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95536" y="2214554"/>
            <a:ext cx="8496944" cy="445480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Busca direta ou indireta de uma metodologia de fiscalização capaz de atrelar a análise </a:t>
            </a:r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dos gastos referidos a direitos fundamentais com </a:t>
            </a:r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 cumprimento quantitativo e qualitativo </a:t>
            </a:r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das obrigações constitucionais e legais de fazer, </a:t>
            </a:r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sendo que as perguntas nucleares a esse respeito são: </a:t>
            </a:r>
          </a:p>
          <a:p>
            <a:pPr lvl="0" algn="just">
              <a:buNone/>
            </a:pPr>
            <a:r>
              <a:rPr lang="pt-BR" sz="2000" b="1" dirty="0" smtClean="0">
                <a:solidFill>
                  <a:srgbClr val="E493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1) </a:t>
            </a:r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Como rastrear o descumprimento deliberado? </a:t>
            </a:r>
          </a:p>
          <a:p>
            <a:pPr lvl="0" algn="just">
              <a:buNone/>
            </a:pPr>
            <a:r>
              <a:rPr lang="pt-BR" sz="2000" b="1" dirty="0" smtClean="0">
                <a:solidFill>
                  <a:srgbClr val="E493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2) </a:t>
            </a:r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Como rastrear o esforço do processo de cumprimento? </a:t>
            </a:r>
          </a:p>
          <a:p>
            <a:pPr lvl="0" algn="just">
              <a:buNone/>
            </a:pPr>
            <a:r>
              <a:rPr lang="pt-BR" sz="2000" b="1" dirty="0" smtClean="0">
                <a:solidFill>
                  <a:srgbClr val="E493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3) </a:t>
            </a:r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Como relacionar a alocação dos recursos </a:t>
            </a:r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vinculados com </a:t>
            </a:r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 progressivo cumprimento das metas e estratégias desde o planejamento orçamentário até a execução da política pública?</a:t>
            </a:r>
          </a:p>
          <a:p>
            <a:pPr lvl="0" algn="just">
              <a:buNone/>
            </a:pPr>
            <a:r>
              <a:rPr lang="pt-BR" sz="2000" b="1" dirty="0" smtClean="0">
                <a:solidFill>
                  <a:srgbClr val="E493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4) </a:t>
            </a:r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Pode o gestor gastar de qualquer jeito, se a despesa é formalmente admitida, mas não </a:t>
            </a:r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 eficiente ou não cumpre o </a:t>
            </a:r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desiderato </a:t>
            </a:r>
            <a:r>
              <a:rPr lang="pt-B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finalístico</a:t>
            </a:r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da lei de regência e/ou da </a:t>
            </a:r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CR/88?</a:t>
            </a:r>
          </a:p>
          <a:p>
            <a:pPr algn="just">
              <a:buNone/>
            </a:pPr>
            <a:endParaRPr lang="pt-BR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51520" y="188640"/>
          <a:ext cx="3096344" cy="648072"/>
        </p:xfrm>
        <a:graphic>
          <a:graphicData uri="http://schemas.openxmlformats.org/drawingml/2006/table">
            <a:tbl>
              <a:tblPr/>
              <a:tblGrid>
                <a:gridCol w="1034963"/>
                <a:gridCol w="2061381"/>
              </a:tblGrid>
              <a:tr h="648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400" b="1" dirty="0" smtClean="0">
                        <a:latin typeface="Arial Black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latin typeface="Arial Black"/>
                          <a:ea typeface="Calibri"/>
                          <a:cs typeface="Times New Roman"/>
                        </a:rPr>
                        <a:t>MINISTÉRIO </a:t>
                      </a:r>
                      <a:r>
                        <a:rPr lang="pt-BR" sz="1000" b="1" dirty="0">
                          <a:latin typeface="Arial Black"/>
                          <a:ea typeface="Calibri"/>
                          <a:cs typeface="Times New Roman"/>
                        </a:rPr>
                        <a:t>PÚBLICO DE CONTAS DO ESTADO DE SÃO PAULO</a:t>
                      </a:r>
                      <a:endParaRPr lang="pt-BR" sz="1000" i="1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Imagem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936104" cy="720080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712968" cy="1008112"/>
          </a:xfrm>
        </p:spPr>
        <p:txBody>
          <a:bodyPr anchor="ctr">
            <a:noAutofit/>
          </a:bodyPr>
          <a:lstStyle/>
          <a:p>
            <a:pPr algn="ctr"/>
            <a:r>
              <a:rPr lang="pt-BR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Gasto mínimo material e </a:t>
            </a:r>
            <a:r>
              <a:rPr lang="pt-BR" sz="3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regressividade</a:t>
            </a:r>
            <a:r>
              <a:rPr lang="pt-BR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imotivada de resultados</a:t>
            </a:r>
            <a:endParaRPr lang="pt-BR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2132856"/>
            <a:ext cx="8712968" cy="453650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Diferentemente do usualmente alegado pelos gestores públicos — a pretexto de reserva do possível ou discricionariedade administrativa — as prescrições legais de obrigações de fazer em saúde e educação são muitas, criam vinculações substantivas </a:t>
            </a:r>
            <a:r>
              <a:rPr lang="pt-BR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inafastáveis</a:t>
            </a:r>
            <a:r>
              <a:rPr lang="pt-B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para o conteúdo do gasto mínimo e reclamam eficácia imediata, nos moldes do art. 5º, §1º da CR/1988.</a:t>
            </a:r>
          </a:p>
          <a:p>
            <a:pPr algn="just">
              <a:buNone/>
            </a:pPr>
            <a:r>
              <a:rPr lang="pt-B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Os desafios abertos pela noção substantiva de gasto mínimo passam, obviamente, pela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200" b="1" dirty="0" smtClean="0">
                <a:solidFill>
                  <a:srgbClr val="DD69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avaliação de se as despesas empreendidas naquele porcentual vinculado foram capazes de assegurar o cumprimento das obrigações legais de fazer</a:t>
            </a:r>
            <a:r>
              <a:rPr lang="pt-B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assim como pelo </a:t>
            </a:r>
            <a:r>
              <a:rPr lang="pt-BR" sz="2200" b="1" dirty="0" smtClean="0">
                <a:solidFill>
                  <a:srgbClr val="DD69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controle de se os resultados obtidos não se revelaram imotivadamente regressivos ao longo do tempo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51520" y="188640"/>
          <a:ext cx="3096344" cy="648072"/>
        </p:xfrm>
        <a:graphic>
          <a:graphicData uri="http://schemas.openxmlformats.org/drawingml/2006/table">
            <a:tbl>
              <a:tblPr/>
              <a:tblGrid>
                <a:gridCol w="1034963"/>
                <a:gridCol w="2061381"/>
              </a:tblGrid>
              <a:tr h="648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400" b="1" dirty="0" smtClean="0">
                        <a:latin typeface="Arial Black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latin typeface="Arial Black"/>
                          <a:ea typeface="Calibri"/>
                          <a:cs typeface="Times New Roman"/>
                        </a:rPr>
                        <a:t>MINISTÉRIO </a:t>
                      </a:r>
                      <a:r>
                        <a:rPr lang="pt-BR" sz="1000" b="1" dirty="0">
                          <a:latin typeface="Arial Black"/>
                          <a:ea typeface="Calibri"/>
                          <a:cs typeface="Times New Roman"/>
                        </a:rPr>
                        <a:t>PÚBLICO DE CONTAS DO ESTADO DE SÃO PAULO</a:t>
                      </a:r>
                      <a:endParaRPr lang="pt-BR" sz="1000" i="1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Imagem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936104" cy="720080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712968" cy="1008112"/>
          </a:xfrm>
        </p:spPr>
        <p:txBody>
          <a:bodyPr anchor="ctr">
            <a:noAutofit/>
          </a:bodyPr>
          <a:lstStyle/>
          <a:p>
            <a:pPr algn="ctr"/>
            <a:r>
              <a:rPr lang="pt-B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Uma última sugestão à guisa de conclusão, enquanto não temos a Lei de Responsabilidade Educacional: </a:t>
            </a:r>
            <a:r>
              <a:rPr lang="pt-B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t-B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controle </a:t>
            </a:r>
            <a:r>
              <a:rPr lang="pt-B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</a:t>
            </a:r>
            <a:r>
              <a:rPr lang="pt-BR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regressividade</a:t>
            </a:r>
            <a:r>
              <a:rPr lang="pt-B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imotivada de </a:t>
            </a:r>
            <a:r>
              <a:rPr lang="pt-B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t-B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índices </a:t>
            </a:r>
            <a:r>
              <a:rPr lang="pt-B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indicadores de desempenho</a:t>
            </a:r>
            <a:endParaRPr lang="pt-BR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2132856"/>
            <a:ext cx="8712968" cy="453650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reincidência na </a:t>
            </a:r>
            <a:r>
              <a:rPr lang="pt-BR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regressividade</a:t>
            </a:r>
            <a:r>
              <a:rPr lang="pt-B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resultados da rede pública municipal do IDEB em 2013, em rota de agravamento dos resultados já declinantes de 2011 em face de 2009 (dupla queda), tende a configurar má aplicação dolosa dos recursos em manutenção e desenvolvimento do ensino – MDE. </a:t>
            </a:r>
          </a:p>
          <a:p>
            <a:pPr algn="just">
              <a:buNone/>
            </a:pPr>
            <a:r>
              <a:rPr lang="pt-B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Tal conduta pode ensejar sanções nos seguintes âmbitos:</a:t>
            </a:r>
          </a:p>
          <a:p>
            <a:pPr algn="just">
              <a:buNone/>
            </a:pPr>
            <a:r>
              <a:rPr lang="pt-BR" sz="1800" dirty="0" smtClean="0">
                <a:solidFill>
                  <a:srgbClr val="E4931C"/>
                </a:solidFill>
                <a:latin typeface="Arial" pitchFamily="34" charset="0"/>
                <a:cs typeface="Arial" pitchFamily="34" charset="0"/>
              </a:rPr>
              <a:t>(1)</a:t>
            </a:r>
            <a:r>
              <a:rPr lang="pt-B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improbidade administrativa pela lesão aos princípios da finalidade e eficiência, </a:t>
            </a:r>
          </a:p>
          <a:p>
            <a:pPr algn="just">
              <a:buNone/>
            </a:pPr>
            <a:r>
              <a:rPr lang="pt-BR" sz="1800" dirty="0" smtClean="0">
                <a:solidFill>
                  <a:srgbClr val="E4931C"/>
                </a:solidFill>
                <a:latin typeface="Arial" pitchFamily="34" charset="0"/>
                <a:cs typeface="Arial" pitchFamily="34" charset="0"/>
              </a:rPr>
              <a:t>(2)</a:t>
            </a:r>
            <a:r>
              <a:rPr lang="pt-B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responsabilidade do art. 208, § 2º da CR/1988 cominado com o art. 206, VII da mesma Carta, pela oferta irregular de ensino diante da falta de manutenção de padrão mínimo de qualidade e</a:t>
            </a:r>
          </a:p>
          <a:p>
            <a:pPr algn="just">
              <a:buNone/>
            </a:pPr>
            <a:r>
              <a:rPr lang="pt-BR" sz="1800" dirty="0" smtClean="0">
                <a:solidFill>
                  <a:srgbClr val="E4931C"/>
                </a:solidFill>
                <a:latin typeface="Arial" pitchFamily="34" charset="0"/>
                <a:cs typeface="Arial" pitchFamily="34" charset="0"/>
              </a:rPr>
              <a:t>(3) </a:t>
            </a:r>
            <a:r>
              <a:rPr lang="pt-B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descumprimento do dever de gasto mínimo em educação de que trata o art. 212, § 3º da CR/1988, sobretudo se considerarmos o seu </a:t>
            </a:r>
            <a:r>
              <a:rPr lang="pt-BR" sz="1800" b="1" dirty="0" smtClean="0">
                <a:solidFill>
                  <a:srgbClr val="E493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aspecto material ou substantivo</a:t>
            </a:r>
            <a:r>
              <a:rPr lang="pt-BR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o qual veda a aceitação do cômputo formal das despesas diante da </a:t>
            </a:r>
            <a:r>
              <a:rPr lang="pt-BR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regressividade</a:t>
            </a:r>
            <a:r>
              <a:rPr lang="pt-BR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imotivada de indicadores de resultados</a:t>
            </a:r>
            <a:r>
              <a:rPr lang="pt-B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51520" y="188640"/>
          <a:ext cx="3096344" cy="648072"/>
        </p:xfrm>
        <a:graphic>
          <a:graphicData uri="http://schemas.openxmlformats.org/drawingml/2006/table">
            <a:tbl>
              <a:tblPr/>
              <a:tblGrid>
                <a:gridCol w="1034963"/>
                <a:gridCol w="2061381"/>
              </a:tblGrid>
              <a:tr h="648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400" b="1" dirty="0" smtClean="0">
                        <a:latin typeface="Arial Black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latin typeface="Arial Black"/>
                          <a:ea typeface="Calibri"/>
                          <a:cs typeface="Times New Roman"/>
                        </a:rPr>
                        <a:t>MINISTÉRIO </a:t>
                      </a:r>
                      <a:r>
                        <a:rPr lang="pt-BR" sz="1000" b="1" dirty="0">
                          <a:latin typeface="Arial Black"/>
                          <a:ea typeface="Calibri"/>
                          <a:cs typeface="Times New Roman"/>
                        </a:rPr>
                        <a:t>PÚBLICO DE CONTAS DO ESTADO DE SÃO PAULO</a:t>
                      </a:r>
                      <a:endParaRPr lang="pt-BR" sz="1000" i="1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Imagem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936104" cy="720080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712968" cy="1152128"/>
          </a:xfrm>
        </p:spPr>
        <p:txBody>
          <a:bodyPr anchor="ctr">
            <a:noAutofit/>
          </a:bodyPr>
          <a:lstStyle/>
          <a:p>
            <a:pPr algn="ctr"/>
            <a:endParaRPr lang="pt-B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251520" y="2492896"/>
            <a:ext cx="8712968" cy="4104456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pt-BR" dirty="0" smtClean="0">
              <a:solidFill>
                <a:srgbClr val="002060"/>
              </a:solidFill>
            </a:endParaRPr>
          </a:p>
          <a:p>
            <a:pPr algn="r">
              <a:buNone/>
            </a:pPr>
            <a:endParaRPr lang="pt-BR" dirty="0" smtClean="0">
              <a:solidFill>
                <a:srgbClr val="002060"/>
              </a:solidFill>
            </a:endParaRPr>
          </a:p>
          <a:p>
            <a:pPr algn="r">
              <a:buNone/>
            </a:pPr>
            <a:endParaRPr lang="pt-BR" dirty="0" smtClean="0">
              <a:solidFill>
                <a:srgbClr val="002060"/>
              </a:solidFill>
            </a:endParaRPr>
          </a:p>
          <a:p>
            <a:pPr algn="r">
              <a:buNone/>
            </a:pPr>
            <a:endParaRPr lang="pt-BR" dirty="0" smtClean="0">
              <a:solidFill>
                <a:srgbClr val="002060"/>
              </a:solidFill>
            </a:endParaRPr>
          </a:p>
          <a:p>
            <a:pPr algn="r">
              <a:buNone/>
            </a:pPr>
            <a:endParaRPr lang="pt-BR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pt-B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Obrigada!</a:t>
            </a:r>
          </a:p>
          <a:p>
            <a:pPr algn="r">
              <a:buNone/>
            </a:pPr>
            <a:endParaRPr lang="pt-BR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pt-B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egraziane@tce.sp.gov.br</a:t>
            </a:r>
            <a:endParaRPr lang="pt-BR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pt-B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http://www.financiamentodosdireitosfundamentais.com/</a:t>
            </a:r>
            <a:endParaRPr lang="pt-BR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51520" y="188640"/>
          <a:ext cx="3096344" cy="648072"/>
        </p:xfrm>
        <a:graphic>
          <a:graphicData uri="http://schemas.openxmlformats.org/drawingml/2006/table">
            <a:tbl>
              <a:tblPr/>
              <a:tblGrid>
                <a:gridCol w="1034963"/>
                <a:gridCol w="2061381"/>
              </a:tblGrid>
              <a:tr h="648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400" b="1" dirty="0" smtClean="0">
                        <a:latin typeface="Arial Black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latin typeface="Arial Black"/>
                          <a:ea typeface="Calibri"/>
                          <a:cs typeface="Times New Roman"/>
                        </a:rPr>
                        <a:t>MINISTÉRIO </a:t>
                      </a:r>
                      <a:r>
                        <a:rPr lang="pt-BR" sz="1000" b="1" dirty="0">
                          <a:latin typeface="Arial Black"/>
                          <a:ea typeface="Calibri"/>
                          <a:cs typeface="Times New Roman"/>
                        </a:rPr>
                        <a:t>PÚBLICO DE CONTAS DO ESTADO DE SÃO PAULO</a:t>
                      </a:r>
                      <a:endParaRPr lang="pt-BR" sz="1000" i="1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Imagem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16632"/>
            <a:ext cx="936104" cy="720080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857232"/>
            <a:ext cx="8712968" cy="1143008"/>
          </a:xfrm>
        </p:spPr>
        <p:txBody>
          <a:bodyPr anchor="ctr">
            <a:no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Conteúdo do mínimo existencial e fixação orçamentária da reserva do possível para as políticas públicas de educação e saúde</a:t>
            </a:r>
            <a:endParaRPr lang="pt-B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95536" y="2214554"/>
            <a:ext cx="8496944" cy="445480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Uma possibilidade de delimitação do </a:t>
            </a:r>
            <a:r>
              <a:rPr lang="pt-BR" sz="2000" b="1" dirty="0" smtClean="0">
                <a:solidFill>
                  <a:srgbClr val="E493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conteúdo do mínimo existencial para o direito à educação</a:t>
            </a:r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reside no conjunto das metas e diretrizes do PNE, amparadas que estão no art. 206 e no art. 214 da CR/1988. </a:t>
            </a:r>
            <a:r>
              <a:rPr lang="pt-BR" sz="2000" b="1" dirty="0" smtClean="0">
                <a:solidFill>
                  <a:srgbClr val="E493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a saúde</a:t>
            </a:r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também há obrigações normativas de fazer identificadas temporalmente nos planos de que trata o art. 16, XVIII e o art. 36 da Lei 8080/1990.</a:t>
            </a:r>
          </a:p>
          <a:p>
            <a:pPr algn="just">
              <a:buNone/>
            </a:pPr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Ora, o gestor deve se vincular ao planejamento que ele mesmo formulou em tempo, quantidade e conteúdo de ação governamental projetada como direito inadiável para a sociedade nas leis de planejamento setorial e de PPA, LDO e LOA. Se não há motivação suficiente para não cumprir o que foi ali concebido normativamente como </a:t>
            </a:r>
            <a:r>
              <a:rPr lang="pt-BR" sz="2000" b="1" dirty="0" smtClean="0">
                <a:solidFill>
                  <a:srgbClr val="E493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referência legislativa mínima</a:t>
            </a:r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não há que se falar em indevida interferência judicial, quando do controle de tal omissão ou falha de execução.</a:t>
            </a:r>
          </a:p>
          <a:p>
            <a:pPr algn="just">
              <a:buNone/>
            </a:pPr>
            <a:endParaRPr lang="pt-BR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51520" y="188640"/>
          <a:ext cx="3096344" cy="648072"/>
        </p:xfrm>
        <a:graphic>
          <a:graphicData uri="http://schemas.openxmlformats.org/drawingml/2006/table">
            <a:tbl>
              <a:tblPr/>
              <a:tblGrid>
                <a:gridCol w="1034963"/>
                <a:gridCol w="2061381"/>
              </a:tblGrid>
              <a:tr h="648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400" b="1" dirty="0" smtClean="0">
                        <a:latin typeface="Arial Black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latin typeface="Arial Black"/>
                          <a:ea typeface="Calibri"/>
                          <a:cs typeface="Times New Roman"/>
                        </a:rPr>
                        <a:t>MINISTÉRIO </a:t>
                      </a:r>
                      <a:r>
                        <a:rPr lang="pt-BR" sz="1000" b="1" dirty="0">
                          <a:latin typeface="Arial Black"/>
                          <a:ea typeface="Calibri"/>
                          <a:cs typeface="Times New Roman"/>
                        </a:rPr>
                        <a:t>PÚBLICO DE CONTAS DO ESTADO DE SÃO PAULO</a:t>
                      </a:r>
                      <a:endParaRPr lang="pt-BR" sz="1000" i="1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Imagem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936104" cy="669162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857232"/>
            <a:ext cx="8712968" cy="1143008"/>
          </a:xfrm>
        </p:spPr>
        <p:txBody>
          <a:bodyPr anchor="ctr">
            <a:no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Conteúdo do mínimo existencial e fixação orçamentária da reserva do possível para as políticas públicas de educação e saúde</a:t>
            </a:r>
            <a:endParaRPr lang="pt-B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95536" y="2214554"/>
            <a:ext cx="8496944" cy="445480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Por outro lado, as milhares de demandas e decisões judiciais em busca da satisfação de determinados direitos diante da omissão estatal – reiteradas que são ao longo do tempo – se comportam, no mínimo, como um </a:t>
            </a:r>
            <a:r>
              <a:rPr lang="pt-BR" sz="1700" b="1" dirty="0" smtClean="0">
                <a:solidFill>
                  <a:srgbClr val="E493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diagnóstico de déficit de cobertura que deveria retroalimentar o planejamento</a:t>
            </a:r>
            <a:r>
              <a:rPr lang="pt-BR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impondo-lhe obrigação de correção de rumos na política pública insuficiente ou inadequada. </a:t>
            </a:r>
          </a:p>
          <a:p>
            <a:pPr algn="just">
              <a:buNone/>
            </a:pPr>
            <a:r>
              <a:rPr lang="pt-BR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Interessante considerar o quanto poderíamos avançar se a compreensão sistêmica e em série histórica das demandas judiciais, em uma espécie de diálogo preventivo entre a Procuradoria do ente (AGU, Procuradorias dos Estados e Municípios) e as pastas afetadas, passasse a – de algum modo – perfazer uma rota de dever de planejamento suficiente, para progressivamente mitigar o déficit de cobertura de que elas dão diagnóstico. </a:t>
            </a:r>
          </a:p>
          <a:p>
            <a:pPr algn="just">
              <a:buNone/>
            </a:pPr>
            <a:r>
              <a:rPr lang="pt-BR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 ponto de vista estritamente técnico-formal, podemos e devemos passar a identificar o mínimo existencial no núcleo de despesas não suscetíveis de contingenciamento, tal como prevê o art. 9º, § 2º da LRF, o que – no caso do exercício de 2015 – consta da </a:t>
            </a:r>
            <a:r>
              <a:rPr lang="pt-BR" sz="17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Seção I do Anexo III à Lei n</a:t>
            </a:r>
            <a:r>
              <a:rPr lang="pt-BR" sz="17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o</a:t>
            </a:r>
            <a:r>
              <a:rPr lang="pt-BR" sz="17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 13.080, de 2 de janeiro de 2015</a:t>
            </a:r>
            <a:r>
              <a:rPr lang="pt-BR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51520" y="188640"/>
          <a:ext cx="3096344" cy="648072"/>
        </p:xfrm>
        <a:graphic>
          <a:graphicData uri="http://schemas.openxmlformats.org/drawingml/2006/table">
            <a:tbl>
              <a:tblPr/>
              <a:tblGrid>
                <a:gridCol w="1034963"/>
                <a:gridCol w="2061381"/>
              </a:tblGrid>
              <a:tr h="648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400" b="1" dirty="0" smtClean="0">
                        <a:latin typeface="Arial Black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latin typeface="Arial Black"/>
                          <a:ea typeface="Calibri"/>
                          <a:cs typeface="Times New Roman"/>
                        </a:rPr>
                        <a:t>MINISTÉRIO </a:t>
                      </a:r>
                      <a:r>
                        <a:rPr lang="pt-BR" sz="1000" b="1" dirty="0">
                          <a:latin typeface="Arial Black"/>
                          <a:ea typeface="Calibri"/>
                          <a:cs typeface="Times New Roman"/>
                        </a:rPr>
                        <a:t>PÚBLICO DE CONTAS DO ESTADO DE SÃO PAULO</a:t>
                      </a:r>
                      <a:endParaRPr lang="pt-BR" sz="1000" i="1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Imagem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6632"/>
            <a:ext cx="936104" cy="669162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1018372"/>
          </a:xfrm>
        </p:spPr>
        <p:txBody>
          <a:bodyPr anchor="ctr">
            <a:noAutofit/>
          </a:bodyPr>
          <a:lstStyle/>
          <a:p>
            <a:pPr algn="ctr"/>
            <a:r>
              <a:rPr lang="pt-BR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 </a:t>
            </a:r>
            <a:r>
              <a:rPr lang="pt-BR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anos da ADPF 45/DF e legado da maturação jurisprudencial: primazia de custeio do mínimo existencial no orçamento público</a:t>
            </a:r>
            <a:endParaRPr lang="pt-BR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500034" y="2000240"/>
            <a:ext cx="8215370" cy="46691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 Ministro </a:t>
            </a:r>
            <a:r>
              <a:rPr lang="pt-B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Celso de Mello, do STF, quando da relatoria da ADPF 45/DF, </a:t>
            </a:r>
            <a:r>
              <a:rPr lang="pt-B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asseverou que o </a:t>
            </a:r>
            <a:r>
              <a:rPr lang="pt-B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arbítrio estatal não pode se opor à efetivação dos direitos sociais, donde </a:t>
            </a:r>
            <a:r>
              <a:rPr lang="pt-B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foi firmada, paradigmaticamente, </a:t>
            </a:r>
            <a:r>
              <a:rPr lang="pt-B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necessidade de o Judiciário intervir em prol da “</a:t>
            </a:r>
            <a:r>
              <a:rPr lang="pt-BR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preservação, em favor dos indivíduos, da integridade e da intangibilidade do núcleo </a:t>
            </a:r>
            <a:r>
              <a:rPr lang="pt-BR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consubstanciador</a:t>
            </a:r>
            <a:r>
              <a:rPr lang="pt-BR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 ‘mínimo existencial’</a:t>
            </a:r>
            <a:r>
              <a:rPr lang="pt-B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”.</a:t>
            </a:r>
          </a:p>
          <a:p>
            <a:pPr marL="0" indent="0" algn="just">
              <a:buNone/>
            </a:pPr>
            <a:r>
              <a:rPr lang="pt-B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 </a:t>
            </a:r>
            <a:r>
              <a:rPr lang="pt-B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preciso, como feito pelo STJ no julgamento do </a:t>
            </a:r>
            <a:r>
              <a:rPr lang="pt-BR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REsp</a:t>
            </a:r>
            <a:r>
              <a:rPr lang="pt-B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nº 1.389.952-MT, </a:t>
            </a:r>
            <a:r>
              <a:rPr lang="pt-B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pelo Ministro </a:t>
            </a:r>
            <a:r>
              <a:rPr lang="pt-B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Herman Benjamin, </a:t>
            </a:r>
            <a:r>
              <a:rPr lang="pt-B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erigir </a:t>
            </a:r>
            <a:r>
              <a:rPr lang="pt-B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primazia das despesas asseguradoras do mínimo existencial em face de todas as demais despesas governamentais, uma vez que:</a:t>
            </a:r>
          </a:p>
          <a:p>
            <a:pPr marL="822960" lvl="3" indent="0" algn="just">
              <a:buNone/>
            </a:pPr>
            <a:r>
              <a:rPr lang="pt-BR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“[...] </a:t>
            </a:r>
            <a:r>
              <a:rPr lang="pt-BR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somente depois de atingido esse mínimo existencial é que se poderá discutir, relativamente aos recursos remanescentes, em quais outros projetos se deve investir. Ou seja, não se nega que haja ausência de recursos suficientes para atender a todas as atribuições que a Constituição e a Lei impuseram ao estado. Todavia, </a:t>
            </a:r>
            <a:r>
              <a:rPr lang="pt-BR" sz="1600" b="1" i="1" dirty="0">
                <a:solidFill>
                  <a:srgbClr val="DD69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não se pode cumprir tudo, deve-se, ao menos, garantir aos cidadãos um mínimo de direitos que são essenciais a uma vida digna</a:t>
            </a:r>
            <a:r>
              <a:rPr lang="pt-BR" sz="1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[...]”</a:t>
            </a:r>
            <a:endParaRPr lang="pt-BR" sz="16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51520" y="188640"/>
          <a:ext cx="3096344" cy="648072"/>
        </p:xfrm>
        <a:graphic>
          <a:graphicData uri="http://schemas.openxmlformats.org/drawingml/2006/table">
            <a:tbl>
              <a:tblPr/>
              <a:tblGrid>
                <a:gridCol w="1034963"/>
                <a:gridCol w="2061381"/>
              </a:tblGrid>
              <a:tr h="648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400" b="1" dirty="0" smtClean="0">
                        <a:latin typeface="Arial Black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latin typeface="Arial Black"/>
                          <a:ea typeface="Calibri"/>
                          <a:cs typeface="Times New Roman"/>
                        </a:rPr>
                        <a:t>MINISTÉRIO </a:t>
                      </a:r>
                      <a:r>
                        <a:rPr lang="pt-BR" sz="1000" b="1" dirty="0">
                          <a:latin typeface="Arial Black"/>
                          <a:ea typeface="Calibri"/>
                          <a:cs typeface="Times New Roman"/>
                        </a:rPr>
                        <a:t>PÚBLICO DE CONTAS DO ESTADO DE SÃO PAULO</a:t>
                      </a:r>
                      <a:endParaRPr lang="pt-BR" sz="1000" i="1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Imagem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936104" cy="72008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xmlns="" val="58951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712968" cy="1224136"/>
          </a:xfrm>
        </p:spPr>
        <p:txBody>
          <a:bodyPr anchor="ctr">
            <a:no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Sinal dos tempos no debate sobre o </a:t>
            </a:r>
            <a:b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“custo dos direitos”:</a:t>
            </a:r>
            <a:b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 anos após a ADPF 45, a ADPF 347</a:t>
            </a:r>
            <a:endParaRPr lang="pt-B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2276872"/>
            <a:ext cx="8712968" cy="4392488"/>
          </a:xfrm>
        </p:spPr>
        <p:txBody>
          <a:bodyPr>
            <a:noAutofit/>
          </a:bodyPr>
          <a:lstStyle/>
          <a:p>
            <a:pPr algn="just"/>
            <a:r>
              <a:rPr lang="pt-BR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 conteúdo dos princípios do </a:t>
            </a:r>
            <a:r>
              <a:rPr lang="pt-BR" sz="2500" b="1" dirty="0" smtClean="0">
                <a:solidFill>
                  <a:srgbClr val="E493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mínimo existencial </a:t>
            </a:r>
            <a:r>
              <a:rPr lang="pt-BR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da </a:t>
            </a:r>
            <a:r>
              <a:rPr lang="pt-BR" sz="2500" b="1" dirty="0" smtClean="0">
                <a:solidFill>
                  <a:srgbClr val="E493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reserva do possível</a:t>
            </a:r>
            <a:r>
              <a:rPr lang="pt-BR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está sob progressivo esforço de </a:t>
            </a:r>
            <a:r>
              <a:rPr lang="pt-BR" sz="2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densificação</a:t>
            </a:r>
            <a:r>
              <a:rPr lang="pt-BR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 construção conceitual diante da nossa realidade jurídico-constitucional.</a:t>
            </a:r>
          </a:p>
          <a:p>
            <a:pPr algn="just"/>
            <a:r>
              <a:rPr lang="pt-BR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decisão liminar do STF na ADPF 347 é paradigmática por ter reforçado o núcleo intangível do custeio de direitos amparados por algum mecanismo de vinculação, retirando o contingenciamento do Fundo Penitenciário. </a:t>
            </a:r>
            <a:endParaRPr lang="pt-BR" sz="2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51520" y="188640"/>
          <a:ext cx="3096344" cy="648072"/>
        </p:xfrm>
        <a:graphic>
          <a:graphicData uri="http://schemas.openxmlformats.org/drawingml/2006/table">
            <a:tbl>
              <a:tblPr/>
              <a:tblGrid>
                <a:gridCol w="1034963"/>
                <a:gridCol w="2061381"/>
              </a:tblGrid>
              <a:tr h="648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400" b="1" dirty="0" smtClean="0">
                        <a:latin typeface="Arial Black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latin typeface="Arial Black"/>
                          <a:ea typeface="Calibri"/>
                          <a:cs typeface="Times New Roman"/>
                        </a:rPr>
                        <a:t>MINISTÉRIO </a:t>
                      </a:r>
                      <a:r>
                        <a:rPr lang="pt-BR" sz="1000" b="1" dirty="0">
                          <a:latin typeface="Arial Black"/>
                          <a:ea typeface="Calibri"/>
                          <a:cs typeface="Times New Roman"/>
                        </a:rPr>
                        <a:t>PÚBLICO DE CONTAS DO ESTADO DE SÃO PAULO</a:t>
                      </a:r>
                      <a:endParaRPr lang="pt-BR" sz="1000" i="1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Imagem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936104" cy="72008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xmlns="" val="324603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857232"/>
            <a:ext cx="8712968" cy="642942"/>
          </a:xfrm>
        </p:spPr>
        <p:txBody>
          <a:bodyPr anchor="ctr">
            <a:no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Planejamento insuficiente e incapacidade de controle de resultados, diante da falta de aderência entre o planejado e o executado</a:t>
            </a:r>
            <a:endParaRPr lang="pt-B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51520" y="188640"/>
          <a:ext cx="3096344" cy="648072"/>
        </p:xfrm>
        <a:graphic>
          <a:graphicData uri="http://schemas.openxmlformats.org/drawingml/2006/table">
            <a:tbl>
              <a:tblPr/>
              <a:tblGrid>
                <a:gridCol w="1034963"/>
                <a:gridCol w="2061381"/>
              </a:tblGrid>
              <a:tr h="648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400" b="1" dirty="0" smtClean="0">
                        <a:latin typeface="Arial Black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latin typeface="Arial Black"/>
                          <a:ea typeface="Calibri"/>
                          <a:cs typeface="Times New Roman"/>
                        </a:rPr>
                        <a:t>MINISTÉRIO </a:t>
                      </a:r>
                      <a:r>
                        <a:rPr lang="pt-BR" sz="1000" b="1" dirty="0">
                          <a:latin typeface="Arial Black"/>
                          <a:ea typeface="Calibri"/>
                          <a:cs typeface="Times New Roman"/>
                        </a:rPr>
                        <a:t>PÚBLICO DE CONTAS DO ESTADO DE SÃO PAULO</a:t>
                      </a:r>
                      <a:endParaRPr lang="pt-BR" sz="1000" i="1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Imagem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936104" cy="72008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571612"/>
            <a:ext cx="6715172" cy="509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642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712968" cy="1512168"/>
          </a:xfrm>
        </p:spPr>
        <p:txBody>
          <a:bodyPr anchor="ctr">
            <a:no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Formulação da tríade legal que rege o ciclo e controle do planejamento insuficiente: </a:t>
            </a:r>
            <a:r>
              <a:rPr lang="pt-B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br>
              <a:rPr lang="pt-B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PLANO PLURIANUAL – PPA </a:t>
            </a:r>
            <a:endParaRPr lang="pt-B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2708920"/>
            <a:ext cx="8712968" cy="3960440"/>
          </a:xfrm>
        </p:spPr>
        <p:txBody>
          <a:bodyPr>
            <a:noAutofit/>
          </a:bodyPr>
          <a:lstStyle/>
          <a:p>
            <a:pPr algn="just"/>
            <a:r>
              <a:rPr lang="pt-B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Art. 165, inciso I e § 1º da Constituição de 1988</a:t>
            </a:r>
          </a:p>
          <a:p>
            <a:pPr algn="just"/>
            <a:r>
              <a:rPr lang="pt-B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Distinção em relação aos planos de desenvolvimento nacional (art. 174, § 1º da CR/1988) e em relação aos planos setoriais, como, por exemplo, o Plano Decenal de Educação (art. 214 da CR/1988) e os Planos Nacional, Estaduais e Municipais de Saúde (conforme Lei do SUS – Lei 8080/1993 e Lei Complementar n 141/2012)</a:t>
            </a:r>
          </a:p>
          <a:p>
            <a:pPr algn="just"/>
            <a:r>
              <a:rPr lang="pt-B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Conteúdo: programas de duração continuada e despesas de capital</a:t>
            </a:r>
          </a:p>
          <a:p>
            <a:pPr algn="just"/>
            <a:r>
              <a:rPr lang="pt-BR" sz="2500" b="1" dirty="0" smtClean="0">
                <a:solidFill>
                  <a:srgbClr val="E493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PROBLEMAS</a:t>
            </a:r>
            <a:r>
              <a:rPr lang="pt-BR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faltam diagnóstico, metas físicas, custos e mensuração de resultados a serem alcançados à luz da série histórica da política pública em exame</a:t>
            </a:r>
            <a:endParaRPr lang="pt-BR" sz="2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1000" dirty="0" smtClean="0"/>
              <a:t/>
            </a:r>
            <a:br>
              <a:rPr lang="pt-BR" sz="1000" dirty="0" smtClean="0"/>
            </a:br>
            <a:endParaRPr lang="pt-BR" sz="1000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51520" y="188640"/>
          <a:ext cx="3096344" cy="648072"/>
        </p:xfrm>
        <a:graphic>
          <a:graphicData uri="http://schemas.openxmlformats.org/drawingml/2006/table">
            <a:tbl>
              <a:tblPr/>
              <a:tblGrid>
                <a:gridCol w="1034963"/>
                <a:gridCol w="2061381"/>
              </a:tblGrid>
              <a:tr h="648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400" b="1" dirty="0" smtClean="0">
                        <a:latin typeface="Arial Black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latin typeface="Arial Black"/>
                          <a:ea typeface="Calibri"/>
                          <a:cs typeface="Times New Roman"/>
                        </a:rPr>
                        <a:t>MINISTÉRIO </a:t>
                      </a:r>
                      <a:r>
                        <a:rPr lang="pt-BR" sz="1000" b="1" dirty="0">
                          <a:latin typeface="Arial Black"/>
                          <a:ea typeface="Calibri"/>
                          <a:cs typeface="Times New Roman"/>
                        </a:rPr>
                        <a:t>PÚBLICO DE CONTAS DO ESTADO DE SÃO PAULO</a:t>
                      </a:r>
                      <a:endParaRPr lang="pt-BR" sz="1000" i="1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Imagem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936104" cy="72008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xmlns="" val="13642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872</TotalTime>
  <Words>4282</Words>
  <Application>Microsoft Office PowerPoint</Application>
  <PresentationFormat>Apresentação na tela (4:3)</PresentationFormat>
  <Paragraphs>252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NewsPrint</vt:lpstr>
      <vt:lpstr>QUESTÕES PRÁTICAS SOBRE ORÇAMENTO PÚBLICO</vt:lpstr>
      <vt:lpstr>Controle jurídico da legalidade orçamentária e da sua adequada execução</vt:lpstr>
      <vt:lpstr>Controle do ciclo orçamentário referido aos direitos fundamentais</vt:lpstr>
      <vt:lpstr>Conteúdo do mínimo existencial e fixação orçamentária da reserva do possível para as políticas públicas de educação e saúde</vt:lpstr>
      <vt:lpstr>Conteúdo do mínimo existencial e fixação orçamentária da reserva do possível para as políticas públicas de educação e saúde</vt:lpstr>
      <vt:lpstr>11 anos da ADPF 45/DF e legado da maturação jurisprudencial: primazia de custeio do mínimo existencial no orçamento público</vt:lpstr>
      <vt:lpstr>Sinal dos tempos no debate sobre o  “custo dos direitos”: 11 anos após a ADPF 45, a ADPF 347</vt:lpstr>
      <vt:lpstr>Planejamento insuficiente e incapacidade de controle de resultados, diante da falta de aderência entre o planejado e o executado</vt:lpstr>
      <vt:lpstr>Formulação da tríade legal que rege o ciclo e controle do planejamento insuficiente:   PLANO PLURIANUAL – PPA </vt:lpstr>
      <vt:lpstr>Formulação da tríade legal que rege o ciclo e controle do planejamento insuficiente:  LEI DE DIRETRIZES ORÇAMENTÁRIAS – LDO</vt:lpstr>
      <vt:lpstr>Formulação da tríade legal que rege o ciclo e controle do planejamento insuficiente:  LEI ORÇAMENTÁRIA ANUAL – LOA  </vt:lpstr>
      <vt:lpstr>Execução orçamentária – controle dos atos imotivados, abusivos e/ou desconformes com a lei e a CR/1988 </vt:lpstr>
      <vt:lpstr>Execução orçamentária – controle dos atos imotivados, abusivos e/ou desconformes com a lei e a CR/1988  (continuação)</vt:lpstr>
      <vt:lpstr>Execução orçamentária – controle dos atos imotivados, abusivos e/ou desconformes com a lei e a CR/1988 </vt:lpstr>
      <vt:lpstr>Controle da conformidade jurídico-constitucional das leis orçamentárias e da sua adequada execução</vt:lpstr>
      <vt:lpstr>Controle da conformidade jurídico-constitucional das leis orçamentárias e da sua adequada execução</vt:lpstr>
      <vt:lpstr>Controle da conformidade jurídico-constitucional das leis orçamentárias e da sua adequada execução</vt:lpstr>
      <vt:lpstr>Falta de integração entre o controle judicial e o controle externo : pluralidade de instâncias que não dialogam entre si</vt:lpstr>
      <vt:lpstr>Controle da execução orçamentária  na Lei 4.320/1964</vt:lpstr>
      <vt:lpstr>Controle do ciclo orçamentário como exigência de coerência do sistema jurídico: alguns desafios</vt:lpstr>
      <vt:lpstr>Controle do ciclo orçamentário como exigência de coerência do sistema jurídico: alguns desafios (continuação)</vt:lpstr>
      <vt:lpstr>Controle do ciclo orçamentário como exigência de coerência do sistema jurídico: alguns desafios (continuação)</vt:lpstr>
      <vt:lpstr>Controle do ciclo orçamentário como exigência de coerência do sistema jurídico: alguns desafios (continuação)</vt:lpstr>
      <vt:lpstr>Controle do ciclo orçamentário como exigência de coerência do sistema jurídico: alguns desafios (continuação)</vt:lpstr>
      <vt:lpstr>Controle do ciclo orçamentário como exigência de coerência do sistema jurídico: alguns desafios (continuação)</vt:lpstr>
      <vt:lpstr>Microssistema de Tutela do Custeio dos Direitos Fundamentais</vt:lpstr>
      <vt:lpstr>Microssistema de Tutela do Custeio dos Direitos Fundamentais</vt:lpstr>
      <vt:lpstr>Uma trilha a ser perseguida: a responsabilidade do ordenador de despesas</vt:lpstr>
      <vt:lpstr>Gasto mínimo material e controle de legalidade dos orçamentos à luz do dever estatal de consecução dos direitos fundamentais</vt:lpstr>
      <vt:lpstr>Gasto mínimo material e regressividade imotivada de resultados</vt:lpstr>
      <vt:lpstr>Uma última sugestão à guisa de conclusão, enquanto não temos a Lei de Responsabilidade Educacional:  controle da regressividade imotivada de  índices e indicadores de desempenho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PNE e 80 anos do gasto mínimo em educação: o desafio da qualidade</dc:title>
  <dc:creator>Elida Graziane Pinto</dc:creator>
  <cp:lastModifiedBy>casa</cp:lastModifiedBy>
  <cp:revision>143</cp:revision>
  <dcterms:created xsi:type="dcterms:W3CDTF">2014-07-14T13:57:55Z</dcterms:created>
  <dcterms:modified xsi:type="dcterms:W3CDTF">2015-10-23T01:46:44Z</dcterms:modified>
</cp:coreProperties>
</file>