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88" r:id="rId5"/>
    <p:sldId id="261" r:id="rId6"/>
    <p:sldId id="279" r:id="rId7"/>
    <p:sldId id="281" r:id="rId8"/>
    <p:sldId id="289" r:id="rId9"/>
    <p:sldId id="271" r:id="rId10"/>
    <p:sldId id="260" r:id="rId11"/>
    <p:sldId id="258" r:id="rId12"/>
    <p:sldId id="272" r:id="rId13"/>
    <p:sldId id="273" r:id="rId14"/>
    <p:sldId id="262" r:id="rId15"/>
    <p:sldId id="290" r:id="rId16"/>
    <p:sldId id="264" r:id="rId17"/>
    <p:sldId id="282" r:id="rId18"/>
    <p:sldId id="276" r:id="rId19"/>
    <p:sldId id="277" r:id="rId20"/>
    <p:sldId id="291" r:id="rId21"/>
    <p:sldId id="263" r:id="rId22"/>
    <p:sldId id="283" r:id="rId23"/>
    <p:sldId id="284" r:id="rId24"/>
    <p:sldId id="275" r:id="rId25"/>
    <p:sldId id="286" r:id="rId26"/>
    <p:sldId id="287" r:id="rId27"/>
    <p:sldId id="292" r:id="rId28"/>
    <p:sldId id="265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0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2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1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8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1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0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D8AB-979F-4047-8090-255D83A186D0}" type="datetimeFigureOut">
              <a:rPr lang="en-US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A1A0-BDF8-7B44-93EE-B75F07774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9295"/>
            <a:ext cx="91440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t-B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EXPERIÊNCIAS </a:t>
            </a:r>
            <a:r>
              <a:rPr lang="pt-B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 EFICÁCIA DA </a:t>
            </a:r>
            <a:br>
              <a:rPr lang="pt-B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pt-B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</a:t>
            </a:r>
            <a:r>
              <a:rPr lang="pt-BR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ATUAÇÃO </a:t>
            </a:r>
            <a:r>
              <a:rPr lang="pt-BR" sz="3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  <a:endParaRPr lang="pt-BR" sz="3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689" y="5177151"/>
            <a:ext cx="6400800" cy="1372348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SILVIO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ANTONIO MARQUES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527"/>
            <a:ext cx="2540647" cy="3569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40647" y="674641"/>
            <a:ext cx="478045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III </a:t>
            </a:r>
            <a:r>
              <a:rPr lang="en-US" sz="2000" b="1" dirty="0" err="1">
                <a:solidFill>
                  <a:srgbClr val="FF0000"/>
                </a:solidFill>
              </a:rPr>
              <a:t>Congresso</a:t>
            </a:r>
            <a:r>
              <a:rPr lang="en-US" sz="2000" b="1" dirty="0">
                <a:solidFill>
                  <a:srgbClr val="FF0000"/>
                </a:solidFill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</a:rPr>
              <a:t>Patrimônio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Público</a:t>
            </a:r>
            <a:r>
              <a:rPr lang="en-US" sz="2000" b="1" dirty="0">
                <a:solidFill>
                  <a:srgbClr val="FF0000"/>
                </a:solidFill>
              </a:rPr>
              <a:t> e Social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do </a:t>
            </a:r>
            <a:r>
              <a:rPr lang="en-US" sz="1900" b="1" dirty="0" err="1">
                <a:solidFill>
                  <a:srgbClr val="FF0000"/>
                </a:solidFill>
              </a:rPr>
              <a:t>Ministério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b="1" dirty="0" err="1">
                <a:solidFill>
                  <a:srgbClr val="FF0000"/>
                </a:solidFill>
              </a:rPr>
              <a:t>Público</a:t>
            </a:r>
            <a:r>
              <a:rPr lang="en-US" sz="1900" b="1" dirty="0">
                <a:solidFill>
                  <a:srgbClr val="FF0000"/>
                </a:solidFill>
              </a:rPr>
              <a:t> do Estado de São Paulo</a:t>
            </a:r>
            <a:endParaRPr lang="en-US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226179"/>
            <a:ext cx="8724677" cy="531432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100" b="1" dirty="0" smtClean="0">
                <a:solidFill>
                  <a:srgbClr val="4F81BD"/>
                </a:solidFill>
              </a:rPr>
              <a:t>COOPERAÇÃO </a:t>
            </a:r>
            <a:r>
              <a:rPr lang="en-US" sz="2100" b="1" dirty="0" smtClean="0">
                <a:solidFill>
                  <a:srgbClr val="4F81BD"/>
                </a:solidFill>
              </a:rPr>
              <a:t>E COORDENAÇÃO NO MERCOSUL</a:t>
            </a:r>
          </a:p>
          <a:p>
            <a:pPr marL="0" indent="0" algn="ctr">
              <a:buNone/>
            </a:pPr>
            <a:endParaRPr lang="en-US" sz="2100" b="1" dirty="0" smtClean="0"/>
          </a:p>
          <a:p>
            <a:pPr algn="just"/>
            <a:r>
              <a:rPr lang="pt-BR" sz="2300" dirty="0" smtClean="0"/>
              <a:t>O Protocolo Mercosul de Assistência em Assuntos Penais assinado em San </a:t>
            </a:r>
            <a:r>
              <a:rPr lang="pt-BR" sz="2300" dirty="0" err="1" smtClean="0"/>
              <a:t>Luis</a:t>
            </a:r>
            <a:r>
              <a:rPr lang="pt-BR" sz="2300" dirty="0" smtClean="0"/>
              <a:t> por Argentina, Brasil, Paraguai e Uruguai em  25/06/1996 menciona a “</a:t>
            </a:r>
            <a:r>
              <a:rPr lang="pt-BR" sz="2300" b="1" dirty="0" smtClean="0"/>
              <a:t>cooperação</a:t>
            </a:r>
            <a:r>
              <a:rPr lang="pt-BR" sz="2300" dirty="0" smtClean="0"/>
              <a:t>” entre autoridades dos países membros e não há nenhuma menção à “</a:t>
            </a:r>
            <a:r>
              <a:rPr lang="pt-BR" sz="2300" b="1" dirty="0" smtClean="0"/>
              <a:t>coordenação</a:t>
            </a:r>
            <a:r>
              <a:rPr lang="pt-BR" sz="2300" dirty="0" smtClean="0"/>
              <a:t>”.</a:t>
            </a:r>
          </a:p>
          <a:p>
            <a:pPr algn="just"/>
            <a:endParaRPr lang="pt-BR" sz="2300" dirty="0" smtClean="0"/>
          </a:p>
          <a:p>
            <a:pPr algn="just"/>
            <a:r>
              <a:rPr lang="pt-BR" sz="2300" dirty="0" smtClean="0"/>
              <a:t>O Protocolo Mercosul de Cooperação e Assistência Jurisdicional em Matéria Civil, Comercial, Trabalhista e Administrativa, assinado pelos mesmos países em </a:t>
            </a:r>
            <a:r>
              <a:rPr lang="pt-BR" sz="2300" dirty="0" err="1" smtClean="0"/>
              <a:t>Las</a:t>
            </a:r>
            <a:r>
              <a:rPr lang="pt-BR" sz="2300" dirty="0" smtClean="0"/>
              <a:t> </a:t>
            </a:r>
            <a:r>
              <a:rPr lang="pt-BR" sz="2300" dirty="0" err="1" smtClean="0"/>
              <a:t>Lenãs</a:t>
            </a:r>
            <a:r>
              <a:rPr lang="pt-BR" sz="2300" dirty="0" smtClean="0"/>
              <a:t> em 27/06/1992 trata apenas da “</a:t>
            </a:r>
            <a:r>
              <a:rPr lang="pt-BR" sz="2300" b="1" dirty="0" smtClean="0"/>
              <a:t>cooperação</a:t>
            </a:r>
            <a:r>
              <a:rPr lang="pt-BR" sz="2300" dirty="0" smtClean="0"/>
              <a:t>”</a:t>
            </a:r>
          </a:p>
          <a:p>
            <a:pPr marL="0" indent="0" algn="just">
              <a:buNone/>
            </a:pPr>
            <a:endParaRPr lang="pt-BR" sz="2300" dirty="0" smtClean="0"/>
          </a:p>
          <a:p>
            <a:pPr algn="just"/>
            <a:r>
              <a:rPr lang="pt-BR" sz="2300" dirty="0" smtClean="0"/>
              <a:t>Acordo sobre o Mandado Mercosul de Captura (MMC) e Procedimentos de Entrega entre os Estados Partes do Mercosul e Estados Associados, assinado em Foz do Iguaçu no dia 16/12/2010 (Decisão 48/2010), igualmente menciona apenas “</a:t>
            </a:r>
            <a:r>
              <a:rPr lang="pt-BR" sz="2300" b="1" dirty="0" smtClean="0"/>
              <a:t>cooperação</a:t>
            </a:r>
            <a:r>
              <a:rPr lang="pt-BR" sz="2300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6447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352962"/>
            <a:ext cx="8724677" cy="5342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rgbClr val="4F81BD"/>
                </a:solidFill>
              </a:rPr>
              <a:t>COOPERAÇÃO </a:t>
            </a:r>
            <a:r>
              <a:rPr lang="en-US" sz="1800" b="1" dirty="0" smtClean="0">
                <a:solidFill>
                  <a:srgbClr val="4F81BD"/>
                </a:solidFill>
              </a:rPr>
              <a:t>E COORDENAÇÃO NA UNIÃO EUROPEIA</a:t>
            </a:r>
            <a:endParaRPr lang="en-US" sz="1800" b="1" dirty="0">
              <a:solidFill>
                <a:srgbClr val="4F81BD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558ED5"/>
                </a:solidFill>
              </a:rPr>
              <a:t> </a:t>
            </a:r>
            <a:endParaRPr lang="en-US" sz="2200" dirty="0" smtClean="0"/>
          </a:p>
          <a:p>
            <a:pPr marL="0" indent="0" algn="ctr">
              <a:buNone/>
            </a:pPr>
            <a:r>
              <a:rPr lang="pt-BR" sz="2200" dirty="0" smtClean="0"/>
              <a:t>Tratado sobre o Funcionamento da União Europeia</a:t>
            </a:r>
          </a:p>
          <a:p>
            <a:pPr marL="0" indent="0" algn="ctr">
              <a:buNone/>
            </a:pPr>
            <a:r>
              <a:rPr lang="pt-BR" sz="1900" dirty="0" smtClean="0"/>
              <a:t>(com modificações do Tratado de Lisboa de 2007) </a:t>
            </a:r>
            <a:endParaRPr lang="pt-BR" sz="2200" dirty="0" smtClean="0"/>
          </a:p>
          <a:p>
            <a:pPr marL="0" indent="0" algn="ctr">
              <a:buNone/>
            </a:pPr>
            <a:endParaRPr lang="pt-BR" sz="2200" i="1" dirty="0" smtClean="0"/>
          </a:p>
          <a:p>
            <a:pPr marL="0" indent="0" algn="ctr">
              <a:buNone/>
            </a:pPr>
            <a:r>
              <a:rPr lang="pt-BR" sz="2200" i="1" dirty="0"/>
              <a:t>E</a:t>
            </a:r>
            <a:r>
              <a:rPr lang="pt-BR" sz="2200" i="1" dirty="0" smtClean="0"/>
              <a:t>spaço de Liberdade, Segurança e Justiça</a:t>
            </a:r>
            <a:endParaRPr lang="pt-BR" sz="2200" i="1" dirty="0" smtClean="0"/>
          </a:p>
          <a:p>
            <a:pPr marL="0" indent="0" algn="ctr">
              <a:buNone/>
            </a:pPr>
            <a:r>
              <a:rPr lang="pt-BR" sz="2200" dirty="0" smtClean="0"/>
              <a:t>Art. 67 </a:t>
            </a:r>
          </a:p>
          <a:p>
            <a:pPr marL="0" indent="0" algn="just">
              <a:buNone/>
            </a:pPr>
            <a:r>
              <a:rPr lang="pt-BR" sz="2200" dirty="0" smtClean="0"/>
              <a:t>“</a:t>
            </a:r>
            <a:r>
              <a:rPr lang="pt-BR" sz="2200" i="1" dirty="0" smtClean="0"/>
              <a:t>3. A União envida esforços para garantir um elevado nível de segurança, através de medidas de prevenção da criminalidade, do racismo e da xenofobia e de combate contra estes fenômenos, através de medidas de </a:t>
            </a:r>
            <a:r>
              <a:rPr lang="pt-BR" sz="2200" b="1" i="1" u="sng" dirty="0" smtClean="0"/>
              <a:t>coordenação</a:t>
            </a:r>
            <a:r>
              <a:rPr lang="pt-BR" sz="2200" i="1" dirty="0" smtClean="0"/>
              <a:t> e de </a:t>
            </a:r>
            <a:r>
              <a:rPr lang="pt-BR" sz="2200" b="1" i="1" u="sng" dirty="0" smtClean="0"/>
              <a:t>cooperação</a:t>
            </a:r>
            <a:r>
              <a:rPr lang="pt-BR" sz="2200" i="1" dirty="0" smtClean="0"/>
              <a:t> entre autoridades policiais e judiciárias e outras autoridades competentes, bem como através do reconhecimento mútuo das decisões judiciais em matéria penal e, se necessário, através da aproximação das legislações penais</a:t>
            </a:r>
            <a:r>
              <a:rPr lang="pt-BR" sz="2200" dirty="0" smtClean="0"/>
              <a:t>”. </a:t>
            </a:r>
          </a:p>
          <a:p>
            <a:pPr marL="0" indent="0" algn="ctr">
              <a:buNone/>
            </a:pPr>
            <a:endParaRPr lang="en-US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6447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352962"/>
            <a:ext cx="8724677" cy="5342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COOPERAÇÃO </a:t>
            </a:r>
            <a:r>
              <a:rPr lang="en-US" sz="1800" b="1" dirty="0">
                <a:solidFill>
                  <a:schemeClr val="accent1"/>
                </a:solidFill>
              </a:rPr>
              <a:t>E COORDENAÇÃO </a:t>
            </a:r>
            <a:r>
              <a:rPr lang="en-US" sz="1800" b="1" dirty="0" smtClean="0">
                <a:solidFill>
                  <a:schemeClr val="accent1"/>
                </a:solidFill>
              </a:rPr>
              <a:t>NA UNIÃO EUROPEIA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000" b="1" dirty="0" smtClean="0"/>
              <a:t>ÓRGÃOS E SISTEMAS</a:t>
            </a:r>
            <a:endParaRPr lang="en-US" sz="2000" b="1" dirty="0"/>
          </a:p>
          <a:p>
            <a:pPr marL="0" indent="0" algn="ctr">
              <a:buNone/>
            </a:pPr>
            <a:endParaRPr lang="en-US" sz="2300" b="1" dirty="0" smtClean="0"/>
          </a:p>
          <a:p>
            <a:pPr marL="0" indent="0" algn="just">
              <a:buNone/>
            </a:pPr>
            <a:r>
              <a:rPr lang="pt-BR" sz="2200" dirty="0" smtClean="0"/>
              <a:t>A) </a:t>
            </a:r>
            <a:r>
              <a:rPr lang="pt-BR" sz="2200" b="1" dirty="0" smtClean="0"/>
              <a:t>Rede Judiciária Europeia </a:t>
            </a:r>
            <a:r>
              <a:rPr lang="pt-BR" sz="2200" dirty="0" smtClean="0"/>
              <a:t>(RJE) – é uma rede de cooperação jurídica internacional formada por pontos de contato dos 28 Estados</a:t>
            </a:r>
            <a:r>
              <a:rPr lang="pt-BR" sz="2200" dirty="0" smtClean="0"/>
              <a:t>-membros </a:t>
            </a:r>
            <a:r>
              <a:rPr lang="pt-BR" sz="2200" dirty="0" smtClean="0"/>
              <a:t>da União Europeia e países terceiros que tem o objetivo de combater a criminalidade organizada de forma descentralizada (Decisão 2001/470/CE do Conselho da UE de 28/5/2001).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dirty="0" err="1" smtClean="0"/>
              <a:t>B</a:t>
            </a:r>
            <a:r>
              <a:rPr lang="pt-BR" sz="2200" dirty="0" smtClean="0"/>
              <a:t>) </a:t>
            </a:r>
            <a:r>
              <a:rPr lang="pt-BR" sz="2200" b="1" dirty="0" smtClean="0"/>
              <a:t>Ofício Europeu de Luta Antifraude </a:t>
            </a:r>
            <a:r>
              <a:rPr lang="pt-BR" sz="2200" dirty="0" smtClean="0"/>
              <a:t>(OLAF) - investiga os casos </a:t>
            </a:r>
            <a:r>
              <a:rPr lang="pt-BR" sz="2200" dirty="0" smtClean="0"/>
              <a:t>que </a:t>
            </a:r>
            <a:r>
              <a:rPr lang="pt-BR" sz="2200" dirty="0" smtClean="0"/>
              <a:t>lesam o orçamento da UE, a corrupção e as faltas graves nas instituições europeias e contribui para a estratégia da Comissão </a:t>
            </a:r>
            <a:r>
              <a:rPr lang="pt-BR" sz="2200" dirty="0" smtClean="0"/>
              <a:t>Europeia (</a:t>
            </a:r>
            <a:r>
              <a:rPr lang="pt-BR" sz="2200" dirty="0" smtClean="0"/>
              <a:t>órgão da UE)</a:t>
            </a:r>
            <a:r>
              <a:rPr lang="pt-BR" sz="2200" dirty="0" smtClean="0"/>
              <a:t> </a:t>
            </a:r>
            <a:r>
              <a:rPr lang="pt-BR" sz="2200" dirty="0" smtClean="0"/>
              <a:t>em matéria de luta contra a fraude.</a:t>
            </a:r>
          </a:p>
          <a:p>
            <a:pPr marL="0" indent="0" algn="just">
              <a:buNone/>
            </a:pPr>
            <a:endParaRPr lang="en-US" sz="2300" dirty="0" smtClean="0"/>
          </a:p>
          <a:p>
            <a:pPr marL="0" indent="0" algn="just">
              <a:buNone/>
            </a:pPr>
            <a:endParaRPr lang="en-US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32494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352962"/>
            <a:ext cx="8724677" cy="53428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900" b="1" dirty="0" smtClean="0">
                <a:solidFill>
                  <a:schemeClr val="accent1"/>
                </a:solidFill>
              </a:rPr>
              <a:t>COOPERAÇÃO </a:t>
            </a:r>
            <a:r>
              <a:rPr lang="en-US" sz="1900" b="1" dirty="0">
                <a:solidFill>
                  <a:schemeClr val="accent1"/>
                </a:solidFill>
              </a:rPr>
              <a:t>E </a:t>
            </a:r>
            <a:r>
              <a:rPr lang="en-US" sz="1900" b="1" dirty="0" smtClean="0">
                <a:solidFill>
                  <a:schemeClr val="accent1"/>
                </a:solidFill>
              </a:rPr>
              <a:t>COORDENAÇÃO NA UNIÃO EUROPEIA</a:t>
            </a:r>
            <a:endParaRPr lang="en-US" sz="19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1900" b="1" dirty="0" smtClean="0"/>
              <a:t>ÓRGÃOS E SISTEMAS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pt-BR" sz="2300" dirty="0" smtClean="0"/>
              <a:t>C) </a:t>
            </a:r>
            <a:r>
              <a:rPr lang="pt-BR" sz="2300" b="1" dirty="0" err="1" smtClean="0"/>
              <a:t>Eurojust</a:t>
            </a:r>
            <a:r>
              <a:rPr lang="pt-BR" sz="2300" dirty="0" smtClean="0"/>
              <a:t> (</a:t>
            </a:r>
            <a:r>
              <a:rPr lang="pt-BR" sz="2300" dirty="0" err="1" smtClean="0"/>
              <a:t>European</a:t>
            </a:r>
            <a:r>
              <a:rPr lang="pt-BR" sz="2300" dirty="0" smtClean="0"/>
              <a:t> </a:t>
            </a:r>
            <a:r>
              <a:rPr lang="pt-BR" sz="2300" dirty="0" err="1" smtClean="0"/>
              <a:t>Union's</a:t>
            </a:r>
            <a:r>
              <a:rPr lang="pt-BR" sz="2300" dirty="0" smtClean="0"/>
              <a:t> Judicial </a:t>
            </a:r>
            <a:r>
              <a:rPr lang="pt-BR" sz="2300" dirty="0" err="1" smtClean="0"/>
              <a:t>Cooperation</a:t>
            </a:r>
            <a:r>
              <a:rPr lang="pt-BR" sz="2300" dirty="0" smtClean="0"/>
              <a:t> Unit) – é </a:t>
            </a:r>
            <a:r>
              <a:rPr lang="pt-BR" sz="2300" dirty="0" smtClean="0"/>
              <a:t>órgão </a:t>
            </a:r>
            <a:r>
              <a:rPr lang="pt-BR" sz="2300" dirty="0" smtClean="0"/>
              <a:t>da</a:t>
            </a:r>
            <a:r>
              <a:rPr lang="pt-BR" sz="2300" dirty="0" smtClean="0"/>
              <a:t> UE com </a:t>
            </a:r>
            <a:r>
              <a:rPr lang="pt-BR" sz="2300" dirty="0" smtClean="0"/>
              <a:t>sede em Haia que visa reforçar a eficácia das autoridades nacionais responsáveis pela investigação e pelo exercício da ação penal (Ministério Público) na luta contra as formas graves de criminalidade </a:t>
            </a:r>
            <a:r>
              <a:rPr lang="pt-BR" sz="2300" dirty="0" err="1" smtClean="0"/>
              <a:t>transfronteiriça</a:t>
            </a:r>
            <a:r>
              <a:rPr lang="pt-BR" sz="2300" dirty="0" smtClean="0"/>
              <a:t> e a criminalidade organizada, bem como submeter os criminosos a julgamento de forma célere e eficaz (Decisão do Conselho 2002/187/</a:t>
            </a:r>
            <a:r>
              <a:rPr lang="pt-BR" sz="2300" dirty="0" smtClean="0"/>
              <a:t>JAI e Decis</a:t>
            </a:r>
            <a:r>
              <a:rPr lang="pt-BR" sz="2300" dirty="0" smtClean="0"/>
              <a:t>ão</a:t>
            </a:r>
            <a:r>
              <a:rPr lang="pt-BR" sz="2300" dirty="0" smtClean="0"/>
              <a:t> </a:t>
            </a:r>
            <a:r>
              <a:rPr lang="pt-BR" sz="2300" dirty="0" smtClean="0"/>
              <a:t>2009/426/</a:t>
            </a:r>
            <a:r>
              <a:rPr lang="pt-BR" sz="2300" dirty="0" smtClean="0"/>
              <a:t>JAI)</a:t>
            </a:r>
            <a:r>
              <a:rPr lang="pt-BR" sz="2300" dirty="0" smtClean="0"/>
              <a:t>. </a:t>
            </a:r>
          </a:p>
          <a:p>
            <a:pPr marL="0" indent="0" algn="just">
              <a:buNone/>
            </a:pPr>
            <a:endParaRPr lang="pt-BR" sz="2300" dirty="0" smtClean="0"/>
          </a:p>
          <a:p>
            <a:pPr marL="0" indent="0" algn="just">
              <a:buNone/>
            </a:pPr>
            <a:r>
              <a:rPr lang="pt-BR" sz="2300" dirty="0" err="1" smtClean="0"/>
              <a:t>D</a:t>
            </a:r>
            <a:r>
              <a:rPr lang="pt-BR" sz="2300" dirty="0" smtClean="0"/>
              <a:t>) </a:t>
            </a:r>
            <a:r>
              <a:rPr lang="pt-BR" sz="2300" b="1" dirty="0" err="1" smtClean="0"/>
              <a:t>Europol</a:t>
            </a:r>
            <a:r>
              <a:rPr lang="pt-BR" sz="2300" dirty="0" smtClean="0"/>
              <a:t> (</a:t>
            </a:r>
            <a:r>
              <a:rPr lang="pt-BR" sz="2300" dirty="0" err="1" smtClean="0"/>
              <a:t>European</a:t>
            </a:r>
            <a:r>
              <a:rPr lang="pt-BR" sz="2300" dirty="0" smtClean="0"/>
              <a:t> Police Office) - é a agência com sede em Haia que tem por objetivo melhorar a eficácia e a cooperação entre as autoridades nacionais responsáveis pela aplicação da lei a fim de prevenir e combater a grande criminalidade internacional e o terrorismo para construir uma Europa mais segura para todos os cidadãos da UE </a:t>
            </a:r>
            <a:r>
              <a:rPr lang="pt-BR" sz="2300" dirty="0" smtClean="0"/>
              <a:t>(Tratado </a:t>
            </a:r>
            <a:r>
              <a:rPr lang="pt-BR" sz="2300" dirty="0" smtClean="0"/>
              <a:t>de Maastricht de 7/2/1992 </a:t>
            </a:r>
            <a:r>
              <a:rPr lang="pt-BR" sz="2300" dirty="0" smtClean="0"/>
              <a:t>e </a:t>
            </a:r>
            <a:r>
              <a:rPr lang="pt-BR" sz="2300" dirty="0" smtClean="0"/>
              <a:t>Convenção </a:t>
            </a:r>
            <a:r>
              <a:rPr lang="pt-BR" sz="2300" dirty="0" err="1" smtClean="0"/>
              <a:t>Europol</a:t>
            </a:r>
            <a:r>
              <a:rPr lang="pt-BR" sz="2300" dirty="0" smtClean="0"/>
              <a:t> de 26/7/1995).</a:t>
            </a:r>
          </a:p>
          <a:p>
            <a:pPr marL="0" indent="0" algn="just">
              <a:buNone/>
            </a:pPr>
            <a:endParaRPr lang="en-US" sz="23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5668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3428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388534"/>
            <a:ext cx="8720665" cy="519853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900" b="1" dirty="0" smtClean="0">
                <a:solidFill>
                  <a:srgbClr val="558ED5"/>
                </a:solidFill>
              </a:rPr>
              <a:t> </a:t>
            </a:r>
            <a:r>
              <a:rPr lang="en-US" sz="2900" b="1" dirty="0" smtClean="0">
                <a:solidFill>
                  <a:srgbClr val="558ED5"/>
                </a:solidFill>
              </a:rPr>
              <a:t>COOPERAÇÃO </a:t>
            </a:r>
            <a:r>
              <a:rPr lang="en-US" sz="2900" b="1" dirty="0">
                <a:solidFill>
                  <a:srgbClr val="558ED5"/>
                </a:solidFill>
              </a:rPr>
              <a:t>E </a:t>
            </a:r>
            <a:r>
              <a:rPr lang="en-US" sz="2900" b="1" dirty="0" smtClean="0">
                <a:solidFill>
                  <a:srgbClr val="558ED5"/>
                </a:solidFill>
              </a:rPr>
              <a:t>COORDENAÇÃO MULTILATERAL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pt-BR" dirty="0" smtClean="0"/>
              <a:t>Convenção da ONU contra a Corrupção (Mérida, 2003):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1. Os Estados Partes </a:t>
            </a:r>
            <a:r>
              <a:rPr lang="pt-BR" b="1" u="sng" dirty="0" smtClean="0"/>
              <a:t>colaborarão</a:t>
            </a:r>
            <a:r>
              <a:rPr lang="pt-BR" dirty="0" smtClean="0"/>
              <a:t> estritamente, em consonância com seus respectivos ordenamentos jurídicos e administrativos, com vistas a aumentar a eficácia das medidas de cumprimento da lei orientada a combater os delitos compreendidos na presente Convenção. Em particular, os Estados Parte adotarão medidas eficazes para: (…)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e) Facilitar uma </a:t>
            </a:r>
            <a:r>
              <a:rPr lang="pt-BR" b="1" u="sng" dirty="0" smtClean="0"/>
              <a:t>coordenação</a:t>
            </a:r>
            <a:r>
              <a:rPr lang="pt-BR" dirty="0" smtClean="0"/>
              <a:t> eficaz entre seus organismos, autoridades e serviços competentes e promover o intercâmbio de pessoal e outros, incluída a designação de oficiais de enlace com sujeição a acordos ou tratados bilaterais entre os Estados Partes interessados;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93280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9599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226179"/>
            <a:ext cx="8724677" cy="5314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rgbClr val="558ED5"/>
              </a:solidFill>
            </a:endParaRPr>
          </a:p>
          <a:p>
            <a:pPr marL="0" indent="0" algn="ctr">
              <a:buNone/>
            </a:pPr>
            <a:r>
              <a:rPr lang="en-US" sz="2500" b="1" dirty="0" smtClean="0">
                <a:solidFill>
                  <a:srgbClr val="558ED5"/>
                </a:solidFill>
              </a:rPr>
              <a:t>SISTEMA DE </a:t>
            </a:r>
            <a:r>
              <a:rPr lang="en-US" sz="2500" b="1" dirty="0" smtClean="0">
                <a:solidFill>
                  <a:srgbClr val="558ED5"/>
                </a:solidFill>
              </a:rPr>
              <a:t>COOPERAÇÃO </a:t>
            </a:r>
            <a:r>
              <a:rPr lang="en-US" sz="2500" b="1" dirty="0" smtClean="0">
                <a:solidFill>
                  <a:srgbClr val="558ED5"/>
                </a:solidFill>
              </a:rPr>
              <a:t>E COORDENAÇÃO </a:t>
            </a:r>
            <a:r>
              <a:rPr lang="en-US" sz="2500" b="1" dirty="0" smtClean="0">
                <a:solidFill>
                  <a:srgbClr val="558ED5"/>
                </a:solidFill>
              </a:rPr>
              <a:t>NACIONAL</a:t>
            </a:r>
            <a:endParaRPr lang="en-US" sz="25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100" b="1" dirty="0" smtClean="0"/>
          </a:p>
          <a:p>
            <a:pPr marL="0" indent="0" algn="ctr">
              <a:buNone/>
            </a:pPr>
            <a:endParaRPr lang="pt-BR" sz="2300" dirty="0" smtClean="0"/>
          </a:p>
          <a:p>
            <a:pPr marL="457200" indent="-457200" algn="ctr">
              <a:buAutoNum type="arabicPeriod"/>
            </a:pPr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32300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44" y="1409700"/>
            <a:ext cx="8904140" cy="52451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700" b="1" dirty="0" smtClean="0">
                <a:solidFill>
                  <a:srgbClr val="558ED5"/>
                </a:solidFill>
              </a:rPr>
              <a:t>COOPERAÇÃO E COORDENAÇÃO NO BRASIL</a:t>
            </a:r>
          </a:p>
          <a:p>
            <a:pPr marL="0" indent="0" algn="ctr">
              <a:buNone/>
            </a:pPr>
            <a:endParaRPr lang="en-US" sz="1700" b="1" dirty="0">
              <a:solidFill>
                <a:srgbClr val="558ED5"/>
              </a:solidFill>
            </a:endParaRPr>
          </a:p>
          <a:p>
            <a:pPr algn="just">
              <a:buFontTx/>
              <a:buChar char="-"/>
            </a:pPr>
            <a:r>
              <a:rPr lang="en-US" sz="2300" dirty="0" smtClean="0"/>
              <a:t>O art. 7º da Lei 7.347/1985 </a:t>
            </a:r>
            <a:r>
              <a:rPr lang="en-US" sz="2300" dirty="0" err="1" smtClean="0"/>
              <a:t>determina</a:t>
            </a:r>
            <a:r>
              <a:rPr lang="en-US" sz="2300" dirty="0" smtClean="0"/>
              <a:t> </a:t>
            </a:r>
            <a:r>
              <a:rPr lang="en-US" sz="2300" dirty="0" err="1" smtClean="0"/>
              <a:t>que</a:t>
            </a:r>
            <a:r>
              <a:rPr lang="en-US" sz="2300" dirty="0" smtClean="0"/>
              <a:t> “se</a:t>
            </a:r>
            <a:r>
              <a:rPr lang="en-US" sz="2300" dirty="0"/>
              <a:t>, no </a:t>
            </a:r>
            <a:r>
              <a:rPr lang="en-US" sz="2300" dirty="0" err="1"/>
              <a:t>exercício</a:t>
            </a:r>
            <a:r>
              <a:rPr lang="en-US" sz="2300" dirty="0"/>
              <a:t> de </a:t>
            </a:r>
            <a:r>
              <a:rPr lang="en-US" sz="2300" dirty="0" err="1"/>
              <a:t>suas</a:t>
            </a:r>
            <a:r>
              <a:rPr lang="en-US" sz="2300" dirty="0"/>
              <a:t> </a:t>
            </a:r>
            <a:r>
              <a:rPr lang="en-US" sz="2300" dirty="0" err="1"/>
              <a:t>funções</a:t>
            </a:r>
            <a:r>
              <a:rPr lang="en-US" sz="2300" dirty="0"/>
              <a:t>, </a:t>
            </a:r>
            <a:r>
              <a:rPr lang="en-US" sz="2300" dirty="0" err="1"/>
              <a:t>os</a:t>
            </a:r>
            <a:r>
              <a:rPr lang="en-US" sz="2300" dirty="0"/>
              <a:t> </a:t>
            </a:r>
            <a:r>
              <a:rPr lang="en-US" sz="2300" dirty="0" err="1"/>
              <a:t>juízes</a:t>
            </a:r>
            <a:r>
              <a:rPr lang="en-US" sz="2300" dirty="0"/>
              <a:t> e </a:t>
            </a:r>
            <a:r>
              <a:rPr lang="en-US" sz="2300" dirty="0" err="1"/>
              <a:t>tribunais</a:t>
            </a:r>
            <a:r>
              <a:rPr lang="en-US" sz="2300" dirty="0"/>
              <a:t> </a:t>
            </a:r>
            <a:r>
              <a:rPr lang="en-US" sz="2300" dirty="0" err="1"/>
              <a:t>tiverem</a:t>
            </a:r>
            <a:r>
              <a:rPr lang="en-US" sz="2300" dirty="0"/>
              <a:t> </a:t>
            </a:r>
            <a:r>
              <a:rPr lang="en-US" sz="2300" dirty="0" err="1"/>
              <a:t>conhecimento</a:t>
            </a:r>
            <a:r>
              <a:rPr lang="en-US" sz="2300" dirty="0"/>
              <a:t> de </a:t>
            </a:r>
            <a:r>
              <a:rPr lang="en-US" sz="2300" dirty="0" err="1"/>
              <a:t>fatos</a:t>
            </a:r>
            <a:r>
              <a:rPr lang="en-US" sz="2300" dirty="0"/>
              <a:t> </a:t>
            </a:r>
            <a:r>
              <a:rPr lang="en-US" sz="2300" dirty="0" err="1"/>
              <a:t>que</a:t>
            </a:r>
            <a:r>
              <a:rPr lang="en-US" sz="2300" dirty="0"/>
              <a:t> </a:t>
            </a:r>
            <a:r>
              <a:rPr lang="en-US" sz="2300" dirty="0" err="1"/>
              <a:t>possam</a:t>
            </a:r>
            <a:r>
              <a:rPr lang="en-US" sz="2300" dirty="0"/>
              <a:t> </a:t>
            </a:r>
            <a:r>
              <a:rPr lang="en-US" sz="2300" dirty="0" err="1"/>
              <a:t>ensejar</a:t>
            </a:r>
            <a:r>
              <a:rPr lang="en-US" sz="2300" dirty="0"/>
              <a:t> a </a:t>
            </a:r>
            <a:r>
              <a:rPr lang="en-US" sz="2300" dirty="0" err="1"/>
              <a:t>propositura</a:t>
            </a:r>
            <a:r>
              <a:rPr lang="en-US" sz="2300" dirty="0"/>
              <a:t> da </a:t>
            </a:r>
            <a:r>
              <a:rPr lang="en-US" sz="2300" dirty="0" err="1"/>
              <a:t>ação</a:t>
            </a:r>
            <a:r>
              <a:rPr lang="en-US" sz="2300" dirty="0"/>
              <a:t> civil, </a:t>
            </a:r>
            <a:r>
              <a:rPr lang="en-US" sz="2300" dirty="0" err="1"/>
              <a:t>remeterão</a:t>
            </a:r>
            <a:r>
              <a:rPr lang="en-US" sz="2300" dirty="0"/>
              <a:t> </a:t>
            </a:r>
            <a:r>
              <a:rPr lang="en-US" sz="2300" dirty="0" err="1"/>
              <a:t>peças</a:t>
            </a:r>
            <a:r>
              <a:rPr lang="en-US" sz="2300" dirty="0"/>
              <a:t> </a:t>
            </a:r>
            <a:r>
              <a:rPr lang="en-US" sz="2300" dirty="0" err="1"/>
              <a:t>ao</a:t>
            </a:r>
            <a:r>
              <a:rPr lang="en-US" sz="2300" dirty="0"/>
              <a:t> </a:t>
            </a:r>
            <a:r>
              <a:rPr lang="en-US" sz="2300" dirty="0" err="1"/>
              <a:t>Ministério</a:t>
            </a:r>
            <a:r>
              <a:rPr lang="en-US" sz="2300" dirty="0"/>
              <a:t> </a:t>
            </a:r>
            <a:r>
              <a:rPr lang="en-US" sz="2300" dirty="0" err="1"/>
              <a:t>Público</a:t>
            </a:r>
            <a:r>
              <a:rPr lang="en-US" sz="2300" dirty="0"/>
              <a:t> </a:t>
            </a:r>
            <a:r>
              <a:rPr lang="en-US" sz="2300" dirty="0" err="1"/>
              <a:t>para</a:t>
            </a:r>
            <a:r>
              <a:rPr lang="en-US" sz="2300" dirty="0"/>
              <a:t> as </a:t>
            </a:r>
            <a:r>
              <a:rPr lang="en-US" sz="2300" dirty="0" err="1"/>
              <a:t>providências</a:t>
            </a:r>
            <a:r>
              <a:rPr lang="en-US" sz="2300" dirty="0"/>
              <a:t> </a:t>
            </a:r>
            <a:r>
              <a:rPr lang="en-US" sz="2300" dirty="0" err="1" smtClean="0"/>
              <a:t>cabíveis</a:t>
            </a:r>
            <a:r>
              <a:rPr lang="en-US" sz="2300" dirty="0" smtClean="0"/>
              <a:t>”.</a:t>
            </a:r>
          </a:p>
          <a:p>
            <a:pPr marL="0" indent="0" algn="just">
              <a:buNone/>
            </a:pPr>
            <a:endParaRPr lang="en-US" sz="2300" dirty="0"/>
          </a:p>
          <a:p>
            <a:pPr algn="just">
              <a:buFontTx/>
              <a:buChar char="-"/>
            </a:pPr>
            <a:r>
              <a:rPr lang="en-US" sz="2300" dirty="0" err="1" smtClean="0"/>
              <a:t>N</a:t>
            </a:r>
            <a:r>
              <a:rPr lang="en-US" sz="2300" dirty="0" err="1" smtClean="0"/>
              <a:t>ão</a:t>
            </a:r>
            <a:r>
              <a:rPr lang="en-US" sz="2300" dirty="0" smtClean="0"/>
              <a:t> </a:t>
            </a:r>
            <a:r>
              <a:rPr lang="en-US" sz="2300" dirty="0" err="1" smtClean="0"/>
              <a:t>há</a:t>
            </a:r>
            <a:r>
              <a:rPr lang="en-US" sz="2300" dirty="0" smtClean="0"/>
              <a:t> </a:t>
            </a:r>
            <a:r>
              <a:rPr lang="en-US" sz="2300" dirty="0" err="1" smtClean="0"/>
              <a:t>regras</a:t>
            </a:r>
            <a:r>
              <a:rPr lang="en-US" sz="2300" dirty="0" smtClean="0"/>
              <a:t> </a:t>
            </a:r>
            <a:r>
              <a:rPr lang="en-US" sz="2300" dirty="0" err="1" smtClean="0"/>
              <a:t>claras</a:t>
            </a:r>
            <a:r>
              <a:rPr lang="en-US" sz="2300" dirty="0" smtClean="0"/>
              <a:t> de </a:t>
            </a:r>
            <a:r>
              <a:rPr lang="en-US" sz="2300" dirty="0" err="1" smtClean="0"/>
              <a:t>compartilhamento</a:t>
            </a:r>
            <a:r>
              <a:rPr lang="en-US" sz="2300" dirty="0" smtClean="0"/>
              <a:t> no </a:t>
            </a:r>
            <a:r>
              <a:rPr lang="en-US" sz="2300" dirty="0" err="1" smtClean="0"/>
              <a:t>processo</a:t>
            </a:r>
            <a:r>
              <a:rPr lang="en-US" sz="2300" dirty="0" smtClean="0"/>
              <a:t> penal, </a:t>
            </a:r>
            <a:r>
              <a:rPr lang="en-US" sz="2300" dirty="0" err="1" smtClean="0"/>
              <a:t>exceto</a:t>
            </a:r>
            <a:r>
              <a:rPr lang="en-US" sz="2300" dirty="0" smtClean="0"/>
              <a:t> </a:t>
            </a:r>
            <a:r>
              <a:rPr lang="en-US" sz="2300" dirty="0" err="1" smtClean="0"/>
              <a:t>para</a:t>
            </a:r>
            <a:r>
              <a:rPr lang="en-US" sz="2300" dirty="0" smtClean="0"/>
              <a:t> a </a:t>
            </a:r>
            <a:r>
              <a:rPr lang="en-US" sz="2300" dirty="0" err="1" smtClean="0"/>
              <a:t>pr</a:t>
            </a:r>
            <a:r>
              <a:rPr lang="en-US" sz="2300" dirty="0" err="1" smtClean="0"/>
              <a:t>ópria</a:t>
            </a:r>
            <a:r>
              <a:rPr lang="en-US" sz="2300" dirty="0" smtClean="0"/>
              <a:t> </a:t>
            </a:r>
            <a:r>
              <a:rPr lang="en-US" sz="2300" dirty="0" err="1" smtClean="0"/>
              <a:t>área</a:t>
            </a:r>
            <a:r>
              <a:rPr lang="en-US" sz="2300" dirty="0" smtClean="0"/>
              <a:t> criminal</a:t>
            </a:r>
            <a:r>
              <a:rPr lang="en-US" sz="2300" dirty="0" smtClean="0"/>
              <a:t>.</a:t>
            </a:r>
          </a:p>
          <a:p>
            <a:pPr marL="0" indent="0" algn="just">
              <a:buNone/>
            </a:pPr>
            <a:endParaRPr lang="en-US" sz="2300" dirty="0" smtClean="0"/>
          </a:p>
          <a:p>
            <a:pPr algn="just">
              <a:buFontTx/>
              <a:buChar char="-"/>
            </a:pPr>
            <a:r>
              <a:rPr lang="en-US" sz="2300" dirty="0" err="1" smtClean="0"/>
              <a:t>Os</a:t>
            </a:r>
            <a:r>
              <a:rPr lang="en-US" sz="2300" dirty="0" smtClean="0"/>
              <a:t> </a:t>
            </a:r>
            <a:r>
              <a:rPr lang="en-US" sz="2300" dirty="0" err="1" smtClean="0"/>
              <a:t>documentos</a:t>
            </a:r>
            <a:r>
              <a:rPr lang="en-US" sz="2300" dirty="0" smtClean="0"/>
              <a:t> </a:t>
            </a:r>
            <a:r>
              <a:rPr lang="en-US" sz="2300" dirty="0" err="1" smtClean="0"/>
              <a:t>relacionados</a:t>
            </a:r>
            <a:r>
              <a:rPr lang="en-US" sz="2300" dirty="0" smtClean="0"/>
              <a:t> </a:t>
            </a:r>
            <a:r>
              <a:rPr lang="en-US" sz="2300" dirty="0" err="1" smtClean="0"/>
              <a:t>ao</a:t>
            </a:r>
            <a:r>
              <a:rPr lang="en-US" sz="2300" dirty="0" smtClean="0"/>
              <a:t> </a:t>
            </a:r>
            <a:r>
              <a:rPr lang="en-US" sz="2300" dirty="0" err="1" smtClean="0"/>
              <a:t>sigilo</a:t>
            </a:r>
            <a:r>
              <a:rPr lang="en-US" sz="2300" dirty="0" smtClean="0"/>
              <a:t> fiscal, </a:t>
            </a:r>
            <a:r>
              <a:rPr lang="en-US" sz="2300" dirty="0" err="1" smtClean="0"/>
              <a:t>banc</a:t>
            </a:r>
            <a:r>
              <a:rPr lang="en-US" sz="2300" dirty="0" err="1" smtClean="0"/>
              <a:t>ário</a:t>
            </a:r>
            <a:r>
              <a:rPr lang="en-US" sz="2300" dirty="0" smtClean="0"/>
              <a:t> e </a:t>
            </a:r>
            <a:r>
              <a:rPr lang="en-US" sz="2300" dirty="0" err="1" smtClean="0"/>
              <a:t>telecomunicação</a:t>
            </a:r>
            <a:r>
              <a:rPr lang="en-US" sz="2300" dirty="0" smtClean="0"/>
              <a:t> </a:t>
            </a:r>
            <a:r>
              <a:rPr lang="en-US" sz="2300" dirty="0" err="1" smtClean="0"/>
              <a:t>não</a:t>
            </a:r>
            <a:r>
              <a:rPr lang="en-US" sz="2300" dirty="0" smtClean="0"/>
              <a:t> </a:t>
            </a:r>
            <a:r>
              <a:rPr lang="en-US" sz="2300" dirty="0" err="1" smtClean="0"/>
              <a:t>podem</a:t>
            </a:r>
            <a:r>
              <a:rPr lang="en-US" sz="2300" dirty="0" smtClean="0"/>
              <a:t> </a:t>
            </a:r>
            <a:r>
              <a:rPr lang="en-US" sz="2300" dirty="0" err="1" smtClean="0"/>
              <a:t>ser</a:t>
            </a:r>
            <a:r>
              <a:rPr lang="en-US" sz="2300" dirty="0" smtClean="0"/>
              <a:t> </a:t>
            </a:r>
            <a:r>
              <a:rPr lang="en-US" sz="2300" dirty="0" err="1" smtClean="0"/>
              <a:t>compartilhados</a:t>
            </a:r>
            <a:r>
              <a:rPr lang="en-US" sz="2300" dirty="0" smtClean="0"/>
              <a:t> </a:t>
            </a:r>
            <a:r>
              <a:rPr lang="en-US" sz="2300" dirty="0" err="1" smtClean="0"/>
              <a:t>sem</a:t>
            </a:r>
            <a:r>
              <a:rPr lang="en-US" sz="2300" dirty="0" smtClean="0"/>
              <a:t> </a:t>
            </a:r>
            <a:r>
              <a:rPr lang="en-US" sz="2300" dirty="0" err="1" smtClean="0"/>
              <a:t>autorização</a:t>
            </a:r>
            <a:r>
              <a:rPr lang="en-US" sz="2300" dirty="0" smtClean="0"/>
              <a:t> judicial.</a:t>
            </a:r>
          </a:p>
          <a:p>
            <a:pPr marL="0" indent="0" algn="just">
              <a:buNone/>
            </a:pPr>
            <a:r>
              <a:rPr lang="en-US" sz="2300" dirty="0" smtClean="0"/>
              <a:t> </a:t>
            </a:r>
          </a:p>
          <a:p>
            <a:pPr algn="just">
              <a:buFontTx/>
              <a:buChar char="-"/>
            </a:pPr>
            <a:endParaRPr lang="en-US" sz="1700" b="1" dirty="0" smtClean="0">
              <a:solidFill>
                <a:srgbClr val="558ED5"/>
              </a:solidFill>
            </a:endParaRPr>
          </a:p>
          <a:p>
            <a:pPr algn="just">
              <a:buFontTx/>
              <a:buChar char="-"/>
            </a:pPr>
            <a:endParaRPr lang="en-US" sz="1700" b="1" dirty="0">
              <a:solidFill>
                <a:srgbClr val="558ED5"/>
              </a:solidFill>
            </a:endParaRPr>
          </a:p>
          <a:p>
            <a:pPr algn="just">
              <a:buFontTx/>
              <a:buChar char="-"/>
            </a:pPr>
            <a:endParaRPr lang="en-US" sz="1700" b="1" dirty="0">
              <a:solidFill>
                <a:srgbClr val="558ED5"/>
              </a:solidFill>
            </a:endParaRPr>
          </a:p>
          <a:p>
            <a:pPr algn="just">
              <a:buFontTx/>
              <a:buChar char="-"/>
            </a:pPr>
            <a:endParaRPr lang="pt-BR" sz="1700" b="1" dirty="0" smtClean="0">
              <a:solidFill>
                <a:srgbClr val="4F81BD"/>
              </a:solidFill>
            </a:endParaRPr>
          </a:p>
          <a:p>
            <a:pPr marL="0" indent="0" algn="ctr">
              <a:buNone/>
            </a:pPr>
            <a:endParaRPr lang="pt-BR" sz="22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9599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44" y="1409700"/>
            <a:ext cx="8904140" cy="5245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558ED5"/>
                </a:solidFill>
              </a:rPr>
              <a:t>FUNCIONAMENTO DA COOPERAÇÃO E </a:t>
            </a:r>
            <a:r>
              <a:rPr lang="pt-BR" sz="2200" b="1" dirty="0">
                <a:solidFill>
                  <a:srgbClr val="4F81BD"/>
                </a:solidFill>
              </a:rPr>
              <a:t>COORDENAÇÃO </a:t>
            </a:r>
          </a:p>
          <a:p>
            <a:pPr marL="0" indent="0" algn="ctr">
              <a:buNone/>
            </a:pPr>
            <a:r>
              <a:rPr lang="pt-BR" sz="2200" b="1" dirty="0">
                <a:solidFill>
                  <a:srgbClr val="4F81BD"/>
                </a:solidFill>
              </a:rPr>
              <a:t>NO MINISTÉRIO PÚBLICO DE SÃO PAULO</a:t>
            </a:r>
          </a:p>
          <a:p>
            <a:pPr marL="0" indent="0" algn="ctr">
              <a:buNone/>
            </a:pPr>
            <a:endParaRPr lang="pt-BR" sz="2200" dirty="0"/>
          </a:p>
          <a:p>
            <a:pPr marL="0" indent="0" algn="ctr">
              <a:buNone/>
            </a:pPr>
            <a:endParaRPr lang="pt-BR" sz="2200" dirty="0"/>
          </a:p>
          <a:p>
            <a:pPr marL="0" indent="0" algn="ctr">
              <a:buNone/>
            </a:pPr>
            <a:r>
              <a:rPr lang="pt-BR" sz="2500" dirty="0" smtClean="0"/>
              <a:t>ATO </a:t>
            </a:r>
            <a:r>
              <a:rPr lang="pt-BR" sz="2500" dirty="0"/>
              <a:t>NORMATIVO </a:t>
            </a:r>
            <a:r>
              <a:rPr lang="pt-BR" sz="2500" dirty="0" smtClean="0"/>
              <a:t>897</a:t>
            </a:r>
            <a:r>
              <a:rPr lang="pt-BR" sz="2500" dirty="0"/>
              <a:t>/2015, PGJ, de 15 de maio de </a:t>
            </a:r>
            <a:r>
              <a:rPr lang="pt-BR" sz="2500" dirty="0" smtClean="0"/>
              <a:t>2015 </a:t>
            </a:r>
          </a:p>
          <a:p>
            <a:pPr marL="0" indent="0" algn="just">
              <a:buNone/>
            </a:pPr>
            <a:endParaRPr lang="pt-BR" sz="2500" dirty="0" smtClean="0"/>
          </a:p>
          <a:p>
            <a:pPr marL="0" indent="0" algn="just">
              <a:buNone/>
            </a:pPr>
            <a:r>
              <a:rPr lang="pt-BR" sz="2500" dirty="0" smtClean="0"/>
              <a:t>“Regulamenta a </a:t>
            </a:r>
            <a:r>
              <a:rPr lang="pt-BR" sz="2500" dirty="0" err="1" smtClean="0"/>
              <a:t>atuação</a:t>
            </a:r>
            <a:r>
              <a:rPr lang="pt-BR" sz="2500" dirty="0" smtClean="0"/>
              <a:t> cooperada e integrada entre a Procuradoria Geral de </a:t>
            </a:r>
            <a:r>
              <a:rPr lang="pt-BR" sz="2500" dirty="0" err="1" smtClean="0"/>
              <a:t>Justiça</a:t>
            </a:r>
            <a:r>
              <a:rPr lang="pt-BR" sz="2500" dirty="0" smtClean="0"/>
              <a:t>, as Promotorias de </a:t>
            </a:r>
            <a:r>
              <a:rPr lang="pt-BR" sz="2500" dirty="0" err="1" smtClean="0"/>
              <a:t>Justiça</a:t>
            </a:r>
            <a:r>
              <a:rPr lang="pt-BR" sz="2500" dirty="0" smtClean="0"/>
              <a:t> do </a:t>
            </a:r>
            <a:r>
              <a:rPr lang="pt-BR" sz="2500" dirty="0" err="1" smtClean="0"/>
              <a:t>Patrimônio</a:t>
            </a:r>
            <a:r>
              <a:rPr lang="pt-BR" sz="2500" dirty="0" smtClean="0"/>
              <a:t> </a:t>
            </a:r>
            <a:r>
              <a:rPr lang="pt-BR" sz="2500" dirty="0" err="1" smtClean="0"/>
              <a:t>Público</a:t>
            </a:r>
            <a:r>
              <a:rPr lang="pt-BR" sz="2500" dirty="0" smtClean="0"/>
              <a:t>, o Projeto Especial de Tutela Coletiva, o Grupo Especial de </a:t>
            </a:r>
            <a:r>
              <a:rPr lang="pt-BR" sz="2500" dirty="0" err="1" smtClean="0"/>
              <a:t>Atuação</a:t>
            </a:r>
            <a:r>
              <a:rPr lang="pt-BR" sz="2500" dirty="0" smtClean="0"/>
              <a:t> no Combate ao Crime Organizado (GAECO) e o Grupo de </a:t>
            </a:r>
            <a:r>
              <a:rPr lang="pt-BR" sz="2500" dirty="0" err="1" smtClean="0"/>
              <a:t>Atuação</a:t>
            </a:r>
            <a:r>
              <a:rPr lang="pt-BR" sz="2500" dirty="0" smtClean="0"/>
              <a:t> Especial de </a:t>
            </a:r>
            <a:r>
              <a:rPr lang="pt-BR" sz="2500" dirty="0" err="1" smtClean="0"/>
              <a:t>Repressão</a:t>
            </a:r>
            <a:r>
              <a:rPr lang="pt-BR" sz="2500" dirty="0" smtClean="0"/>
              <a:t> à </a:t>
            </a:r>
            <a:r>
              <a:rPr lang="pt-BR" sz="2500" dirty="0" err="1" smtClean="0"/>
              <a:t>formação</a:t>
            </a:r>
            <a:r>
              <a:rPr lang="pt-BR" sz="2500" dirty="0" smtClean="0"/>
              <a:t> de Cartel e à Lavagem de Dinheiro e de </a:t>
            </a:r>
            <a:r>
              <a:rPr lang="pt-BR" sz="2500" dirty="0" err="1" smtClean="0"/>
              <a:t>Recuperação</a:t>
            </a:r>
            <a:r>
              <a:rPr lang="pt-BR" sz="2500" dirty="0" smtClean="0"/>
              <a:t> de Ativos (GEDEC)”.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2449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09700"/>
            <a:ext cx="8674100" cy="52451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558ED5"/>
                </a:solidFill>
              </a:rPr>
              <a:t>FUNCIONAMENTO DA COOPERAÇÃO E </a:t>
            </a:r>
            <a:r>
              <a:rPr lang="pt-BR" b="1" dirty="0">
                <a:solidFill>
                  <a:srgbClr val="4F81BD"/>
                </a:solidFill>
              </a:rPr>
              <a:t>COORDENAÇÃO 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4F81BD"/>
                </a:solidFill>
              </a:rPr>
              <a:t>NO MINISTÉRIO PÚBLICO DE SÃO PAULO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ATO </a:t>
            </a:r>
            <a:r>
              <a:rPr lang="pt-BR" dirty="0"/>
              <a:t>NORMATIVO </a:t>
            </a:r>
            <a:r>
              <a:rPr lang="pt-BR" dirty="0" smtClean="0"/>
              <a:t>897</a:t>
            </a:r>
            <a:r>
              <a:rPr lang="pt-BR" dirty="0"/>
              <a:t>/2015, PGJ, de 15 de maio de </a:t>
            </a:r>
            <a:r>
              <a:rPr lang="pt-BR" dirty="0" smtClean="0"/>
              <a:t>2015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(...) CONSIDERANDO que é </a:t>
            </a:r>
            <a:r>
              <a:rPr lang="pt-BR" dirty="0" err="1" smtClean="0"/>
              <a:t>função</a:t>
            </a:r>
            <a:r>
              <a:rPr lang="pt-BR" dirty="0" smtClean="0"/>
              <a:t> do </a:t>
            </a:r>
            <a:r>
              <a:rPr lang="pt-BR" dirty="0" err="1" smtClean="0"/>
              <a:t>Ministério</a:t>
            </a:r>
            <a:r>
              <a:rPr lang="pt-BR" dirty="0" smtClean="0"/>
              <a:t> </a:t>
            </a:r>
            <a:r>
              <a:rPr lang="pt-BR" dirty="0" err="1" smtClean="0"/>
              <a:t>Público</a:t>
            </a:r>
            <a:r>
              <a:rPr lang="pt-BR" dirty="0" smtClean="0"/>
              <a:t> a </a:t>
            </a:r>
            <a:r>
              <a:rPr lang="pt-BR" dirty="0" err="1" smtClean="0"/>
              <a:t>repressão</a:t>
            </a:r>
            <a:r>
              <a:rPr lang="pt-BR" dirty="0" smtClean="0"/>
              <a:t> a atos que imolem o </a:t>
            </a:r>
            <a:r>
              <a:rPr lang="pt-BR" dirty="0" err="1" smtClean="0"/>
              <a:t>patrimônio</a:t>
            </a:r>
            <a:r>
              <a:rPr lang="pt-BR" dirty="0" smtClean="0"/>
              <a:t> </a:t>
            </a:r>
            <a:r>
              <a:rPr lang="pt-BR" dirty="0" err="1" smtClean="0"/>
              <a:t>público</a:t>
            </a:r>
            <a:r>
              <a:rPr lang="pt-BR" dirty="0" smtClean="0"/>
              <a:t> e a moralidade administrativa em todas as </a:t>
            </a:r>
            <a:r>
              <a:rPr lang="pt-BR" dirty="0" err="1" smtClean="0"/>
              <a:t>instâncias</a:t>
            </a:r>
            <a:r>
              <a:rPr lang="pt-BR" dirty="0" smtClean="0"/>
              <a:t>;</a:t>
            </a:r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marL="0" indent="0" algn="just">
              <a:buNone/>
            </a:pPr>
            <a:r>
              <a:rPr lang="pt-BR" dirty="0" smtClean="0"/>
              <a:t>CONSIDERANDO que, para a melhor </a:t>
            </a:r>
            <a:r>
              <a:rPr lang="pt-BR" dirty="0" err="1" smtClean="0"/>
              <a:t>consecução</a:t>
            </a:r>
            <a:r>
              <a:rPr lang="pt-BR" dirty="0" smtClean="0"/>
              <a:t> dessa </a:t>
            </a:r>
            <a:r>
              <a:rPr lang="pt-BR" dirty="0" err="1" smtClean="0"/>
              <a:t>missão</a:t>
            </a:r>
            <a:r>
              <a:rPr lang="pt-BR" dirty="0" smtClean="0"/>
              <a:t>, faz-se </a:t>
            </a:r>
            <a:r>
              <a:rPr lang="pt-BR" dirty="0" err="1" smtClean="0"/>
              <a:t>necessário</a:t>
            </a:r>
            <a:r>
              <a:rPr lang="pt-BR" dirty="0" smtClean="0"/>
              <a:t> </a:t>
            </a:r>
            <a:r>
              <a:rPr lang="pt-BR" b="1" u="sng" dirty="0" smtClean="0"/>
              <a:t>harmonizar</a:t>
            </a:r>
            <a:r>
              <a:rPr lang="pt-BR" dirty="0" smtClean="0"/>
              <a:t> e otimizar a </a:t>
            </a:r>
            <a:r>
              <a:rPr lang="pt-BR" dirty="0" err="1" smtClean="0"/>
              <a:t>eficiência</a:t>
            </a:r>
            <a:r>
              <a:rPr lang="pt-BR" dirty="0" smtClean="0"/>
              <a:t> e a efetividade da </a:t>
            </a:r>
            <a:r>
              <a:rPr lang="pt-BR" dirty="0" err="1" smtClean="0"/>
              <a:t>atuação</a:t>
            </a:r>
            <a:r>
              <a:rPr lang="pt-BR" dirty="0" smtClean="0"/>
              <a:t> funcional no </a:t>
            </a:r>
            <a:r>
              <a:rPr lang="pt-BR" dirty="0" err="1" smtClean="0"/>
              <a:t>âmbito</a:t>
            </a:r>
            <a:r>
              <a:rPr lang="pt-BR" dirty="0" smtClean="0"/>
              <a:t> da tutela civil e penal do </a:t>
            </a:r>
            <a:r>
              <a:rPr lang="pt-BR" dirty="0" err="1" smtClean="0"/>
              <a:t>patrimônio</a:t>
            </a:r>
            <a:r>
              <a:rPr lang="pt-BR" dirty="0" smtClean="0"/>
              <a:t> </a:t>
            </a:r>
            <a:r>
              <a:rPr lang="pt-BR" dirty="0" err="1" smtClean="0"/>
              <a:t>público</a:t>
            </a:r>
            <a:r>
              <a:rPr lang="pt-BR" dirty="0" smtClean="0"/>
              <a:t>; (...)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CONSIDERANDO a necessidade de </a:t>
            </a:r>
            <a:r>
              <a:rPr lang="pt-BR" dirty="0" err="1" smtClean="0"/>
              <a:t>atuação</a:t>
            </a:r>
            <a:r>
              <a:rPr lang="pt-BR" dirty="0" smtClean="0"/>
              <a:t> conjugada, </a:t>
            </a:r>
            <a:r>
              <a:rPr lang="pt-BR" b="1" u="sng" dirty="0" smtClean="0"/>
              <a:t>coordenada</a:t>
            </a:r>
            <a:r>
              <a:rPr lang="pt-BR" dirty="0" smtClean="0"/>
              <a:t>, seletiva, preventiva, repressiva e proativa no </a:t>
            </a:r>
            <a:r>
              <a:rPr lang="pt-BR" dirty="0" err="1" smtClean="0"/>
              <a:t>âmbito</a:t>
            </a:r>
            <a:r>
              <a:rPr lang="pt-BR" dirty="0" smtClean="0"/>
              <a:t> da tutela civil e penal do </a:t>
            </a:r>
            <a:r>
              <a:rPr lang="pt-BR" dirty="0" err="1" smtClean="0"/>
              <a:t>patrimônio</a:t>
            </a:r>
            <a:r>
              <a:rPr lang="pt-BR" dirty="0" smtClean="0"/>
              <a:t> </a:t>
            </a:r>
            <a:r>
              <a:rPr lang="pt-BR" dirty="0" err="1" smtClean="0"/>
              <a:t>público</a:t>
            </a:r>
            <a:r>
              <a:rPr lang="pt-BR" dirty="0" smtClean="0"/>
              <a:t>;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0221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09700"/>
            <a:ext cx="8674100" cy="52451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558ED5"/>
                </a:solidFill>
              </a:rPr>
              <a:t>FUNCIONAMENTO DA COOPERAÇÃO E </a:t>
            </a:r>
            <a:r>
              <a:rPr lang="pt-BR" sz="2800" b="1" dirty="0">
                <a:solidFill>
                  <a:srgbClr val="4F81BD"/>
                </a:solidFill>
              </a:rPr>
              <a:t>COORDENAÇÃO 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rgbClr val="4F81BD"/>
                </a:solidFill>
              </a:rPr>
              <a:t>NO MINISTÉRIO PÚBLICO DE SÃO PAULO</a:t>
            </a:r>
          </a:p>
          <a:p>
            <a:pPr marL="0" indent="0">
              <a:buNone/>
            </a:pPr>
            <a:endParaRPr lang="pt-BR" sz="3100" dirty="0"/>
          </a:p>
          <a:p>
            <a:pPr marL="0" indent="0" algn="ctr">
              <a:buNone/>
            </a:pPr>
            <a:r>
              <a:rPr lang="pt-BR" sz="2800" dirty="0" smtClean="0"/>
              <a:t>ATO </a:t>
            </a:r>
            <a:r>
              <a:rPr lang="pt-BR" sz="2800" dirty="0"/>
              <a:t>NORMATIVO </a:t>
            </a:r>
            <a:r>
              <a:rPr lang="pt-BR" sz="2800" dirty="0" smtClean="0"/>
              <a:t>897</a:t>
            </a:r>
            <a:r>
              <a:rPr lang="pt-BR" sz="2800" dirty="0"/>
              <a:t>/2015, PGJ, de 15 de maio de </a:t>
            </a:r>
            <a:r>
              <a:rPr lang="pt-BR" sz="2800" dirty="0" smtClean="0"/>
              <a:t>2015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Art. </a:t>
            </a:r>
            <a:r>
              <a:rPr lang="pt-BR" dirty="0" smtClean="0"/>
              <a:t>3º. </a:t>
            </a:r>
            <a:r>
              <a:rPr lang="pt-BR" dirty="0"/>
              <a:t>Para os fins deste Ato Normativo, e sem </a:t>
            </a:r>
            <a:r>
              <a:rPr lang="pt-BR" dirty="0" err="1"/>
              <a:t>prejuízo</a:t>
            </a:r>
            <a:r>
              <a:rPr lang="pt-BR" dirty="0"/>
              <a:t> de outras </a:t>
            </a:r>
            <a:r>
              <a:rPr lang="pt-BR" dirty="0" err="1"/>
              <a:t>ações</a:t>
            </a:r>
            <a:r>
              <a:rPr lang="pt-BR" dirty="0"/>
              <a:t>:</a:t>
            </a:r>
            <a:br>
              <a:rPr lang="pt-BR" dirty="0"/>
            </a:br>
            <a:endParaRPr lang="pt-BR" dirty="0" smtClean="0"/>
          </a:p>
          <a:p>
            <a:pPr marL="0" indent="0" algn="just">
              <a:buNone/>
            </a:pPr>
            <a:r>
              <a:rPr lang="pt-BR" dirty="0" err="1" smtClean="0"/>
              <a:t>I</a:t>
            </a:r>
            <a:r>
              <a:rPr lang="pt-BR" dirty="0" smtClean="0"/>
              <a:t> </a:t>
            </a:r>
            <a:r>
              <a:rPr lang="pt-BR" dirty="0"/>
              <a:t>- a </a:t>
            </a:r>
            <a:r>
              <a:rPr lang="pt-BR" dirty="0" err="1"/>
              <a:t>atuação</a:t>
            </a:r>
            <a:r>
              <a:rPr lang="pt-BR" dirty="0"/>
              <a:t> cooperada consiste no </a:t>
            </a:r>
            <a:r>
              <a:rPr lang="pt-BR" dirty="0" err="1"/>
              <a:t>intercâmbio</a:t>
            </a:r>
            <a:r>
              <a:rPr lang="pt-BR" dirty="0"/>
              <a:t> de </a:t>
            </a:r>
            <a:r>
              <a:rPr lang="pt-BR" dirty="0" err="1"/>
              <a:t>informações</a:t>
            </a:r>
            <a:r>
              <a:rPr lang="pt-BR" dirty="0"/>
              <a:t> e em </a:t>
            </a:r>
            <a:r>
              <a:rPr lang="pt-BR" dirty="0" err="1"/>
              <a:t>divisão</a:t>
            </a:r>
            <a:r>
              <a:rPr lang="pt-BR" dirty="0"/>
              <a:t> de tarefas</a:t>
            </a:r>
            <a:r>
              <a:rPr lang="pt-BR" dirty="0" smtClean="0"/>
              <a:t>;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II </a:t>
            </a:r>
            <a:r>
              <a:rPr lang="pt-BR" dirty="0"/>
              <a:t>- a </a:t>
            </a:r>
            <a:r>
              <a:rPr lang="pt-BR" dirty="0" err="1"/>
              <a:t>atuação</a:t>
            </a:r>
            <a:r>
              <a:rPr lang="pt-BR" dirty="0"/>
              <a:t> integrada se caracteriza pela </a:t>
            </a:r>
            <a:r>
              <a:rPr lang="pt-BR" dirty="0" err="1"/>
              <a:t>constituição</a:t>
            </a:r>
            <a:r>
              <a:rPr lang="pt-BR" dirty="0"/>
              <a:t> de equipes de trabalho entre os </a:t>
            </a:r>
            <a:r>
              <a:rPr lang="pt-BR" dirty="0" err="1"/>
              <a:t>órgãos</a:t>
            </a:r>
            <a:r>
              <a:rPr lang="pt-BR" dirty="0"/>
              <a:t> de </a:t>
            </a:r>
            <a:r>
              <a:rPr lang="pt-BR" dirty="0" err="1"/>
              <a:t>execução</a:t>
            </a:r>
            <a:r>
              <a:rPr lang="pt-BR" dirty="0"/>
              <a:t> e auxiliares, e a </a:t>
            </a:r>
            <a:r>
              <a:rPr lang="pt-BR" dirty="0" err="1"/>
              <a:t>colaboração</a:t>
            </a:r>
            <a:r>
              <a:rPr lang="pt-BR" dirty="0"/>
              <a:t> de outras </a:t>
            </a:r>
            <a:r>
              <a:rPr lang="pt-BR" dirty="0" err="1"/>
              <a:t>instituições</a:t>
            </a:r>
            <a:r>
              <a:rPr lang="pt-BR" dirty="0"/>
              <a:t>, </a:t>
            </a:r>
            <a:r>
              <a:rPr lang="pt-BR" dirty="0" err="1"/>
              <a:t>órgãos</a:t>
            </a:r>
            <a:r>
              <a:rPr lang="pt-BR" dirty="0"/>
              <a:t> ou entidades.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3153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354068"/>
            <a:ext cx="8669457" cy="5259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100" b="1" dirty="0" smtClean="0">
              <a:solidFill>
                <a:srgbClr val="4F81BD"/>
              </a:solidFill>
            </a:endParaRPr>
          </a:p>
          <a:p>
            <a:pPr marL="0" indent="0" algn="ctr">
              <a:buNone/>
            </a:pPr>
            <a:r>
              <a:rPr lang="pt-BR" sz="2100" b="1" dirty="0" smtClean="0">
                <a:solidFill>
                  <a:srgbClr val="4F81BD"/>
                </a:solidFill>
              </a:rPr>
              <a:t>COOPERAÇÃO E COORDENAÇÃO</a:t>
            </a:r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2800" dirty="0" smtClean="0"/>
              <a:t>A deficiência da cooperação </a:t>
            </a:r>
            <a:r>
              <a:rPr lang="pt-BR" sz="2800" dirty="0"/>
              <a:t>e</a:t>
            </a:r>
            <a:r>
              <a:rPr lang="pt-BR" sz="2800" dirty="0" smtClean="0"/>
              <a:t> </a:t>
            </a:r>
            <a:r>
              <a:rPr lang="pt-BR" sz="2800" dirty="0" smtClean="0"/>
              <a:t>coordenação entre membros </a:t>
            </a:r>
            <a:r>
              <a:rPr lang="pt-BR" sz="2800" dirty="0"/>
              <a:t>do Ministério </a:t>
            </a:r>
            <a:r>
              <a:rPr lang="pt-BR" sz="2800" dirty="0" smtClean="0"/>
              <a:t>Público, magistrados, policiais e autoridades administrativas é um problema mundial que afeta o combate à corrupção e prejudica a defesa do patrimônio público na maioria dos países.</a:t>
            </a:r>
            <a:endParaRPr lang="pt-BR" sz="2800" dirty="0"/>
          </a:p>
          <a:p>
            <a:pPr marL="0" indent="0" algn="just">
              <a:buNone/>
            </a:pPr>
            <a:endParaRPr lang="pt-BR" sz="2100" dirty="0" smtClean="0"/>
          </a:p>
          <a:p>
            <a:pPr marL="0" indent="0" algn="just">
              <a:buNone/>
            </a:pPr>
            <a:endParaRPr lang="pt-BR" sz="2100" dirty="0"/>
          </a:p>
          <a:p>
            <a:pPr marL="0" indent="0" algn="just">
              <a:buNone/>
            </a:pPr>
            <a:endParaRPr lang="pt-BR" sz="2100" dirty="0" smtClean="0"/>
          </a:p>
          <a:p>
            <a:pPr marL="0" indent="0" algn="just">
              <a:buNone/>
            </a:pPr>
            <a:endParaRPr lang="pt-BR" sz="2200" i="1" dirty="0"/>
          </a:p>
          <a:p>
            <a:pPr marL="0" indent="0" algn="just">
              <a:buNone/>
            </a:pPr>
            <a:endParaRPr lang="pt-BR" sz="2200" i="1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67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7021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226179"/>
            <a:ext cx="8724677" cy="5314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rgbClr val="558ED5"/>
              </a:solidFill>
            </a:endParaRPr>
          </a:p>
          <a:p>
            <a:pPr marL="0" indent="0" algn="ctr">
              <a:buNone/>
            </a:pPr>
            <a:r>
              <a:rPr lang="en-US" sz="2500" b="1" dirty="0" smtClean="0">
                <a:solidFill>
                  <a:srgbClr val="558ED5"/>
                </a:solidFill>
              </a:rPr>
              <a:t>CASOS CONCRETOS DE COOPERAÇ</a:t>
            </a:r>
            <a:r>
              <a:rPr lang="en-US" sz="2500" b="1" dirty="0" smtClean="0">
                <a:solidFill>
                  <a:srgbClr val="558ED5"/>
                </a:solidFill>
              </a:rPr>
              <a:t>ÃO E COORDENAÇÃO</a:t>
            </a:r>
            <a:endParaRPr lang="en-US" sz="2100" b="1" dirty="0" smtClean="0"/>
          </a:p>
          <a:p>
            <a:pPr marL="0" indent="0" algn="ctr">
              <a:buNone/>
            </a:pPr>
            <a:endParaRPr lang="pt-BR" sz="2300" dirty="0" smtClean="0"/>
          </a:p>
          <a:p>
            <a:pPr marL="457200" indent="-457200" algn="ctr">
              <a:buAutoNum type="arabicPeriod"/>
            </a:pPr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32300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358900"/>
            <a:ext cx="8851900" cy="5308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dirty="0"/>
              <a:t>CASOS CONCRETOS DE COOPERAÇÃO E COORDENAÇÃO</a:t>
            </a:r>
          </a:p>
          <a:p>
            <a:pPr marL="0" indent="0" algn="just">
              <a:buNone/>
            </a:pPr>
            <a:endParaRPr lang="en-US" sz="2200" b="1" dirty="0" smtClean="0"/>
          </a:p>
          <a:p>
            <a:pPr marL="457200" indent="-457200" algn="ctr">
              <a:buAutoNum type="alphaUcParenR"/>
            </a:pPr>
            <a:r>
              <a:rPr lang="en-US" sz="2200" b="1" dirty="0" err="1" smtClean="0"/>
              <a:t>Caso</a:t>
            </a:r>
            <a:r>
              <a:rPr lang="en-US" sz="2200" b="1" dirty="0" smtClean="0"/>
              <a:t> </a:t>
            </a:r>
            <a:r>
              <a:rPr lang="en-US" sz="2200" b="1" dirty="0" smtClean="0"/>
              <a:t>“</a:t>
            </a:r>
            <a:r>
              <a:rPr lang="en-US" sz="2200" b="1" dirty="0" err="1" smtClean="0"/>
              <a:t>máfia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merenda</a:t>
            </a:r>
            <a:r>
              <a:rPr lang="en-US" sz="2200" b="1" dirty="0" smtClean="0"/>
              <a:t> escolar”</a:t>
            </a:r>
            <a:endParaRPr lang="en-US" sz="2200" b="1" dirty="0" smtClean="0"/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b="1" dirty="0" smtClean="0"/>
              <a:t>Objeto</a:t>
            </a:r>
            <a:r>
              <a:rPr lang="pt-BR" sz="2200" dirty="0" smtClean="0"/>
              <a:t> – superfaturamento e fraudes em compras de insumos alimentícios ou preparação de merenda em mais de 50 Municípios de todo o Brasil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b="1" dirty="0" smtClean="0"/>
              <a:t>Característica</a:t>
            </a:r>
            <a:r>
              <a:rPr lang="pt-BR" sz="2200" dirty="0" smtClean="0"/>
              <a:t>s - </a:t>
            </a:r>
            <a:r>
              <a:rPr lang="pt-BR" sz="2200" dirty="0" smtClean="0"/>
              <a:t>empresas </a:t>
            </a:r>
            <a:r>
              <a:rPr lang="pt-BR" sz="2200" dirty="0" smtClean="0"/>
              <a:t>com faturamento de mais de </a:t>
            </a:r>
            <a:r>
              <a:rPr lang="pt-BR" sz="2200" dirty="0" err="1" smtClean="0"/>
              <a:t>R</a:t>
            </a:r>
            <a:r>
              <a:rPr lang="pt-BR" sz="2200" dirty="0" smtClean="0"/>
              <a:t>$ 4 bilhões anuais e envolvimento de inúmeros agentes políticos e funcionários públicos.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b="1" dirty="0" smtClean="0"/>
              <a:t>Medidas</a:t>
            </a:r>
            <a:r>
              <a:rPr lang="pt-BR" sz="2200" dirty="0" smtClean="0"/>
              <a:t> - diversas medidas de busca e apreensão criminal, ações cautelares civis, ações civis públicas ou de improbidade administrativa, bloqueio de bens de empresas e pessoas </a:t>
            </a:r>
            <a:r>
              <a:rPr lang="pt-BR" sz="2200" dirty="0" smtClean="0"/>
              <a:t>envolvidas e outras.</a:t>
            </a:r>
            <a:endParaRPr lang="pt-BR" sz="2200" dirty="0" smtClean="0"/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b="1" dirty="0" smtClean="0"/>
              <a:t>Coordenação</a:t>
            </a:r>
            <a:r>
              <a:rPr lang="pt-BR" sz="2200" dirty="0" smtClean="0"/>
              <a:t> – em razão da falta de regras próprias, a coordenação foi feita por meio de reuniões com a presença de dezenas de Promotores e Procuradores da República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9599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grayscl/>
          </a:blip>
          <a:srcRect t="8726" r="2860" b="24602"/>
          <a:stretch/>
        </p:blipFill>
        <p:spPr>
          <a:xfrm>
            <a:off x="139700" y="1358900"/>
            <a:ext cx="8861074" cy="51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9850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7666" b="7666"/>
          <a:stretch>
            <a:fillRect/>
          </a:stretch>
        </p:blipFill>
        <p:spPr>
          <a:xfrm>
            <a:off x="139700" y="1358900"/>
            <a:ext cx="8851900" cy="530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9850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358900"/>
            <a:ext cx="8851900" cy="5308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300" b="1" dirty="0" smtClean="0"/>
              <a:t>CASOS CONCRETOS DE COOPERAÇÃO E COORDENAÇÃO</a:t>
            </a:r>
          </a:p>
          <a:p>
            <a:pPr marL="457200" indent="-457200" algn="just">
              <a:buAutoNum type="alphaUcParenR"/>
            </a:pPr>
            <a:endParaRPr lang="en-US" sz="2200" b="1" dirty="0" smtClean="0"/>
          </a:p>
          <a:p>
            <a:pPr marL="0" indent="0" algn="ctr">
              <a:buNone/>
            </a:pPr>
            <a:r>
              <a:rPr lang="en-US" sz="2200" b="1" dirty="0" smtClean="0"/>
              <a:t>B) </a:t>
            </a:r>
            <a:r>
              <a:rPr lang="en-US" sz="2200" b="1" dirty="0" err="1" smtClean="0"/>
              <a:t>Caso</a:t>
            </a:r>
            <a:r>
              <a:rPr lang="en-US" sz="2200" b="1" dirty="0"/>
              <a:t> </a:t>
            </a:r>
            <a:r>
              <a:rPr lang="en-US" sz="2200" b="1" dirty="0" err="1" smtClean="0"/>
              <a:t>Eletropaulo</a:t>
            </a:r>
            <a:endParaRPr lang="en-US" sz="2200" b="1" dirty="0" smtClean="0"/>
          </a:p>
          <a:p>
            <a:pPr marL="0" indent="0" algn="just">
              <a:buNone/>
            </a:pPr>
            <a:endParaRPr lang="pt-BR" sz="2200" b="1" dirty="0" smtClean="0"/>
          </a:p>
          <a:p>
            <a:pPr marL="0" indent="0" algn="just">
              <a:buNone/>
            </a:pPr>
            <a:r>
              <a:rPr lang="pt-BR" sz="2200" b="1" dirty="0" smtClean="0"/>
              <a:t>Objeto</a:t>
            </a:r>
            <a:r>
              <a:rPr lang="pt-BR" sz="2200" dirty="0" smtClean="0"/>
              <a:t> – superfaturamento de preços e pagamento de propina em contas de empresas </a:t>
            </a:r>
            <a:r>
              <a:rPr lang="pt-BR" sz="2200" i="1" dirty="0" smtClean="0"/>
              <a:t>offshore,</a:t>
            </a:r>
            <a:r>
              <a:rPr lang="pt-BR" sz="2200" dirty="0" smtClean="0"/>
              <a:t> controladas por agentes ou ex-agentes públicos.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b="1" dirty="0" smtClean="0"/>
              <a:t>Características</a:t>
            </a:r>
            <a:r>
              <a:rPr lang="pt-BR" sz="2200" dirty="0" smtClean="0"/>
              <a:t> - três países envolvidos nas investigações (Franca, Suíça e Brasil). Houve desvio de mais US$ 200,000,000,00 em vários países.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b="1" dirty="0" smtClean="0"/>
              <a:t>Medidas</a:t>
            </a:r>
            <a:r>
              <a:rPr lang="pt-BR" sz="2200" dirty="0" smtClean="0"/>
              <a:t> – foram realizadas diversas medidas judiciais nos três países. No Brasil, </a:t>
            </a:r>
            <a:r>
              <a:rPr lang="pt-BR" sz="2200" dirty="0" smtClean="0"/>
              <a:t>foram bloqueados </a:t>
            </a:r>
            <a:r>
              <a:rPr lang="pt-BR" sz="2200" dirty="0" err="1" smtClean="0"/>
              <a:t>R</a:t>
            </a:r>
            <a:r>
              <a:rPr lang="pt-BR" sz="2200" dirty="0" smtClean="0"/>
              <a:t>$ 281.000.000,00 e </a:t>
            </a:r>
            <a:r>
              <a:rPr lang="pt-BR" sz="2200" dirty="0" smtClean="0"/>
              <a:t>afastado um </a:t>
            </a:r>
            <a:r>
              <a:rPr lang="pt-BR" sz="2200" dirty="0" smtClean="0"/>
              <a:t>Conselheiro do Tribunal de Contas do Estado de São Paulo</a:t>
            </a:r>
            <a:r>
              <a:rPr lang="pt-BR" sz="2200" dirty="0" smtClean="0"/>
              <a:t>. </a:t>
            </a:r>
            <a:r>
              <a:rPr lang="pt-BR" sz="2200" dirty="0" smtClean="0"/>
              <a:t>O </a:t>
            </a:r>
            <a:r>
              <a:rPr lang="pt-BR" sz="2200" i="1" dirty="0" err="1" smtClean="0"/>
              <a:t>Minist</a:t>
            </a:r>
            <a:r>
              <a:rPr lang="pt-BR" sz="2200" i="1" dirty="0" err="1" smtClean="0"/>
              <a:t>ère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Public</a:t>
            </a:r>
            <a:r>
              <a:rPr lang="pt-BR" sz="2200" i="1" dirty="0" smtClean="0"/>
              <a:t> de </a:t>
            </a:r>
            <a:r>
              <a:rPr lang="pt-BR" sz="2200" i="1" dirty="0" err="1" smtClean="0"/>
              <a:t>la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Confédération</a:t>
            </a:r>
            <a:r>
              <a:rPr lang="pt-BR" sz="2200" i="1" dirty="0" smtClean="0"/>
              <a:t> </a:t>
            </a:r>
            <a:r>
              <a:rPr lang="pt-BR" sz="2200" i="1" dirty="0" err="1" smtClean="0"/>
              <a:t>Suisse</a:t>
            </a:r>
            <a:r>
              <a:rPr lang="pt-BR" sz="2200" i="1" dirty="0" smtClean="0"/>
              <a:t> </a:t>
            </a:r>
            <a:r>
              <a:rPr lang="pt-BR" sz="2200" dirty="0" smtClean="0"/>
              <a:t>cobrou multa de US$ 40 milhões.</a:t>
            </a:r>
            <a:endParaRPr lang="pt-BR" sz="2200" dirty="0" smtClean="0"/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b="1" dirty="0" smtClean="0"/>
              <a:t>Coordenação</a:t>
            </a:r>
            <a:r>
              <a:rPr lang="pt-BR" sz="2200" dirty="0" smtClean="0"/>
              <a:t> – apesar da distância, a coordenação foi realizada entre </a:t>
            </a:r>
            <a:r>
              <a:rPr lang="pt-BR" sz="2200" dirty="0" smtClean="0"/>
              <a:t>Promotores e Procuradores brasileiros, </a:t>
            </a:r>
            <a:r>
              <a:rPr lang="pt-BR" sz="2200" dirty="0" smtClean="0"/>
              <a:t>Procuradores suíços e Juízes de Instrução do </a:t>
            </a:r>
            <a:r>
              <a:rPr lang="pt-BR" sz="2200" i="1" dirty="0" smtClean="0"/>
              <a:t>Tribunal de Grande </a:t>
            </a:r>
            <a:r>
              <a:rPr lang="pt-BR" sz="2200" i="1" dirty="0" err="1" smtClean="0"/>
              <a:t>Instance</a:t>
            </a:r>
            <a:r>
              <a:rPr lang="pt-BR" sz="2200" dirty="0" smtClean="0"/>
              <a:t> de Paris por meio de reuniões no Brasil, França e Suíça, troca de e-mails, pedidos de cooperação jurídica internacional e outros meios.</a:t>
            </a:r>
          </a:p>
          <a:p>
            <a:pPr algn="just">
              <a:buFontTx/>
              <a:buChar char="-"/>
            </a:pPr>
            <a:endParaRPr lang="en-US" sz="2200" dirty="0" smtClean="0"/>
          </a:p>
          <a:p>
            <a:pPr algn="just">
              <a:buFontTx/>
              <a:buChar char="-"/>
            </a:pPr>
            <a:endParaRPr lang="en-US" sz="2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41864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358900"/>
            <a:ext cx="8851900" cy="53086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en-US" sz="2200" dirty="0" smtClean="0"/>
          </a:p>
          <a:p>
            <a:pPr algn="just">
              <a:buFontTx/>
              <a:buChar char="-"/>
            </a:pPr>
            <a:endParaRPr lang="en-US" sz="2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05" t="16414" r="4128" b="2210"/>
          <a:stretch/>
        </p:blipFill>
        <p:spPr>
          <a:xfrm>
            <a:off x="2402047" y="1388776"/>
            <a:ext cx="4389948" cy="5143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8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358900"/>
            <a:ext cx="8851900" cy="53086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en-US" sz="2200" dirty="0" smtClean="0"/>
          </a:p>
          <a:p>
            <a:pPr algn="just">
              <a:buFontTx/>
              <a:buChar char="-"/>
            </a:pPr>
            <a:endParaRPr lang="en-US" sz="2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91" t="33610" r="4128" b="14801"/>
          <a:stretch/>
        </p:blipFill>
        <p:spPr>
          <a:xfrm>
            <a:off x="1974095" y="1382218"/>
            <a:ext cx="6071397" cy="5285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6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226179"/>
            <a:ext cx="8724677" cy="5314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r>
              <a:rPr lang="en-US" sz="2700" b="1" dirty="0" smtClean="0">
                <a:solidFill>
                  <a:srgbClr val="558ED5"/>
                </a:solidFill>
              </a:rPr>
              <a:t>SUGEST</a:t>
            </a:r>
            <a:r>
              <a:rPr lang="en-US" sz="2700" b="1" dirty="0" smtClean="0">
                <a:solidFill>
                  <a:srgbClr val="558ED5"/>
                </a:solidFill>
              </a:rPr>
              <a:t>ÕES</a:t>
            </a:r>
            <a:endParaRPr lang="en-US" sz="27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100" b="1" dirty="0" smtClean="0"/>
          </a:p>
          <a:p>
            <a:pPr marL="0" indent="0" algn="ctr">
              <a:buNone/>
            </a:pPr>
            <a:endParaRPr lang="pt-BR" sz="2300" dirty="0" smtClean="0"/>
          </a:p>
          <a:p>
            <a:pPr marL="457200" indent="-457200" algn="ctr">
              <a:buAutoNum type="arabicPeriod"/>
            </a:pPr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32300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5" y="1366768"/>
            <a:ext cx="8768565" cy="53290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000" b="1" dirty="0" smtClean="0"/>
              <a:t>ALGUMAS POSSÍVEIS SOLUÇÕES PARA A DEFICIÊNCIA </a:t>
            </a:r>
            <a:r>
              <a:rPr lang="pt-BR" sz="2000" b="1" dirty="0" smtClean="0"/>
              <a:t>NA</a:t>
            </a:r>
            <a:r>
              <a:rPr lang="pt-BR" sz="2000" b="1" dirty="0" smtClean="0"/>
              <a:t> </a:t>
            </a:r>
            <a:r>
              <a:rPr lang="pt-BR" sz="2000" b="1" dirty="0" smtClean="0"/>
              <a:t>COOPERAÇÃO E </a:t>
            </a:r>
            <a:r>
              <a:rPr lang="pt-BR" sz="2000" b="1" dirty="0" smtClean="0"/>
              <a:t>COORDENAÇÃO</a:t>
            </a:r>
          </a:p>
          <a:p>
            <a:pPr marL="0" indent="0" algn="ctr">
              <a:buNone/>
            </a:pPr>
            <a:endParaRPr lang="pt-BR" sz="2000" b="1" dirty="0" smtClean="0"/>
          </a:p>
          <a:p>
            <a:pPr marL="0" indent="0" algn="just">
              <a:buNone/>
            </a:pPr>
            <a:endParaRPr lang="pt-BR" sz="2100" dirty="0"/>
          </a:p>
          <a:p>
            <a:pPr marL="0" indent="0" algn="just">
              <a:buNone/>
            </a:pPr>
            <a:r>
              <a:rPr lang="pt-BR" sz="2100" dirty="0" smtClean="0"/>
              <a:t>A) </a:t>
            </a:r>
            <a:r>
              <a:rPr lang="pt-BR" sz="2400" dirty="0" smtClean="0"/>
              <a:t>Implementação de </a:t>
            </a:r>
            <a:r>
              <a:rPr lang="pt-BR" sz="2400" b="1" u="sng" dirty="0" smtClean="0"/>
              <a:t>regras</a:t>
            </a:r>
            <a:r>
              <a:rPr lang="pt-BR" sz="2400" dirty="0" smtClean="0"/>
              <a:t> claras de cooperação permanente e </a:t>
            </a:r>
            <a:r>
              <a:rPr lang="pt-BR" sz="2400" dirty="0" smtClean="0"/>
              <a:t>coordenação </a:t>
            </a:r>
            <a:r>
              <a:rPr lang="pt-BR" sz="2400" dirty="0" smtClean="0"/>
              <a:t>entre todos os Ministérios Públicos, inclusive na Lei Orgânica Nacional ou por ato do CNMP.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B</a:t>
            </a:r>
            <a:r>
              <a:rPr lang="pt-BR" sz="2400" dirty="0" smtClean="0"/>
              <a:t>) Criação de uma </a:t>
            </a:r>
            <a:r>
              <a:rPr lang="pt-BR" sz="2400" b="1" u="sng" dirty="0"/>
              <a:t>R</a:t>
            </a:r>
            <a:r>
              <a:rPr lang="pt-BR" sz="2400" b="1" u="sng" dirty="0" smtClean="0"/>
              <a:t>ede </a:t>
            </a:r>
            <a:r>
              <a:rPr lang="pt-BR" sz="2400" b="1" u="sng" dirty="0"/>
              <a:t>V</a:t>
            </a:r>
            <a:r>
              <a:rPr lang="pt-BR" sz="2400" b="1" u="sng" dirty="0" smtClean="0"/>
              <a:t>irtual </a:t>
            </a:r>
            <a:r>
              <a:rPr lang="pt-BR" sz="2400" b="1" u="sng" dirty="0" smtClean="0"/>
              <a:t>de </a:t>
            </a:r>
            <a:r>
              <a:rPr lang="pt-BR" sz="2400" b="1" u="sng" dirty="0" smtClean="0"/>
              <a:t>Cooperação </a:t>
            </a:r>
            <a:r>
              <a:rPr lang="pt-BR" sz="2400" b="1" u="sng" dirty="0" smtClean="0"/>
              <a:t>e </a:t>
            </a:r>
            <a:r>
              <a:rPr lang="pt-BR" sz="2400" b="1" u="sng" dirty="0" smtClean="0"/>
              <a:t>Coordenação </a:t>
            </a:r>
            <a:r>
              <a:rPr lang="pt-BR" sz="2400" b="1" u="sng" dirty="0"/>
              <a:t>N</a:t>
            </a:r>
            <a:r>
              <a:rPr lang="pt-BR" sz="2400" b="1" u="sng" dirty="0" smtClean="0"/>
              <a:t>acional</a:t>
            </a:r>
            <a:r>
              <a:rPr lang="pt-BR" sz="2400" dirty="0" smtClean="0"/>
              <a:t> </a:t>
            </a:r>
            <a:r>
              <a:rPr lang="pt-BR" sz="2400" dirty="0" smtClean="0"/>
              <a:t>de Promotores e Procuradores pelos órgãos de representação (CNPG) ou </a:t>
            </a:r>
            <a:r>
              <a:rPr lang="pt-BR" sz="2400" dirty="0"/>
              <a:t>de controle (CNMP</a:t>
            </a:r>
            <a:r>
              <a:rPr lang="pt-BR" sz="2400" dirty="0" smtClean="0"/>
              <a:t>) do Ministério </a:t>
            </a:r>
            <a:r>
              <a:rPr lang="pt-BR" sz="2400" dirty="0" smtClean="0"/>
              <a:t>Público.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C) Resolução de </a:t>
            </a:r>
            <a:r>
              <a:rPr lang="pt-BR" sz="2400" b="1" u="sng" dirty="0" smtClean="0"/>
              <a:t>problemas pontuais</a:t>
            </a:r>
            <a:r>
              <a:rPr lang="pt-BR" sz="2400" dirty="0" smtClean="0"/>
              <a:t> </a:t>
            </a:r>
            <a:r>
              <a:rPr lang="pt-BR" sz="2400" dirty="0" smtClean="0"/>
              <a:t>pelos Ministérios Públicos, notadamente pela concentração </a:t>
            </a:r>
            <a:r>
              <a:rPr lang="pt-BR" sz="2400" dirty="0" smtClean="0"/>
              <a:t>de atribuições criminais e civis em “</a:t>
            </a:r>
            <a:r>
              <a:rPr lang="pt-BR" sz="2400" dirty="0" smtClean="0"/>
              <a:t>Procuradorias </a:t>
            </a:r>
            <a:r>
              <a:rPr lang="pt-BR" sz="2400" dirty="0" smtClean="0"/>
              <a:t>ou </a:t>
            </a:r>
            <a:r>
              <a:rPr lang="pt-BR" sz="2400" dirty="0" smtClean="0"/>
              <a:t>Promotorias </a:t>
            </a:r>
            <a:r>
              <a:rPr lang="pt-BR" sz="2400" dirty="0" smtClean="0"/>
              <a:t>de Justiça de Combate à Corrupção</a:t>
            </a:r>
            <a:r>
              <a:rPr lang="pt-BR" sz="2400" dirty="0" smtClean="0"/>
              <a:t>”.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E</a:t>
            </a:r>
            <a:r>
              <a:rPr lang="pt-BR" sz="2400" dirty="0" smtClean="0"/>
              <a:t>) </a:t>
            </a:r>
            <a:r>
              <a:rPr lang="pt-BR" sz="2400" dirty="0"/>
              <a:t>Encorajamento quanto à formação de </a:t>
            </a:r>
            <a:r>
              <a:rPr lang="pt-BR" sz="2400" b="1" u="sng" dirty="0"/>
              <a:t>“forças-tarefa”</a:t>
            </a:r>
            <a:r>
              <a:rPr lang="pt-BR" sz="2400" dirty="0"/>
              <a:t> (</a:t>
            </a:r>
            <a:r>
              <a:rPr lang="pt-BR" sz="2400" i="1" dirty="0" err="1"/>
              <a:t>task</a:t>
            </a:r>
            <a:r>
              <a:rPr lang="pt-BR" sz="2400" i="1" dirty="0"/>
              <a:t> forces</a:t>
            </a:r>
            <a:r>
              <a:rPr lang="pt-BR" sz="2400" dirty="0"/>
              <a:t>) entre os Ministérios Públicos, Polícias, Corregedorias, Controladorias, </a:t>
            </a:r>
            <a:r>
              <a:rPr lang="pt-BR" sz="2400" dirty="0" smtClean="0"/>
              <a:t>Receita</a:t>
            </a:r>
            <a:r>
              <a:rPr lang="pt-BR" sz="2400" dirty="0"/>
              <a:t> </a:t>
            </a:r>
            <a:r>
              <a:rPr lang="pt-BR" sz="2400" dirty="0" smtClean="0"/>
              <a:t>e outros órgãos de combate à corrupção ou de controle do patrimônio público.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  </a:t>
            </a:r>
            <a:endParaRPr lang="pt-BR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9599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MUITO OBRIGADO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smarques@mpsp.mp.br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9599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354068"/>
            <a:ext cx="8669457" cy="52599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100" b="1" dirty="0" smtClean="0">
                <a:solidFill>
                  <a:srgbClr val="4F81BD"/>
                </a:solidFill>
              </a:rPr>
              <a:t>COOPERAÇÃO E COORDENAÇÃO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500" b="1" dirty="0" smtClean="0"/>
              <a:t>Cooperar </a:t>
            </a:r>
            <a:r>
              <a:rPr lang="pt-BR" sz="2500" dirty="0" smtClean="0"/>
              <a:t>– verbo originário das expressões latinas </a:t>
            </a:r>
            <a:r>
              <a:rPr lang="pt-BR" sz="2500" i="1" dirty="0" smtClean="0"/>
              <a:t>cum </a:t>
            </a:r>
            <a:r>
              <a:rPr lang="pt-BR" sz="2500" dirty="0" smtClean="0"/>
              <a:t>(junto)</a:t>
            </a:r>
            <a:r>
              <a:rPr lang="pt-BR" sz="2500" i="1" dirty="0" smtClean="0"/>
              <a:t> e </a:t>
            </a:r>
            <a:r>
              <a:rPr lang="pt-BR" sz="2500" i="1" dirty="0" err="1" smtClean="0"/>
              <a:t>operare</a:t>
            </a:r>
            <a:r>
              <a:rPr lang="pt-BR" sz="2500" dirty="0" smtClean="0"/>
              <a:t> (agir ou trabalhar). </a:t>
            </a:r>
            <a:r>
              <a:rPr lang="pt-BR" sz="2500" u="sng" dirty="0" smtClean="0"/>
              <a:t>Cooperar</a:t>
            </a:r>
            <a:r>
              <a:rPr lang="pt-BR" sz="2500" dirty="0" smtClean="0"/>
              <a:t> </a:t>
            </a:r>
            <a:r>
              <a:rPr lang="pt-BR" sz="2500" dirty="0"/>
              <a:t>significa </a:t>
            </a:r>
            <a:r>
              <a:rPr lang="pt-BR" sz="2500" i="1" dirty="0"/>
              <a:t>“agir ou trabalhar em conjunto</a:t>
            </a:r>
            <a:r>
              <a:rPr lang="pt-BR" sz="2500" i="1" dirty="0" smtClean="0"/>
              <a:t>”.</a:t>
            </a:r>
          </a:p>
          <a:p>
            <a:pPr marL="0" indent="0" algn="just">
              <a:buNone/>
            </a:pPr>
            <a:endParaRPr lang="pt-BR" sz="2500" b="1" dirty="0" smtClean="0"/>
          </a:p>
          <a:p>
            <a:pPr marL="0" indent="0" algn="just">
              <a:buNone/>
            </a:pPr>
            <a:r>
              <a:rPr lang="pt-BR" sz="2500" b="1" dirty="0" smtClean="0"/>
              <a:t>Coordenar</a:t>
            </a:r>
            <a:r>
              <a:rPr lang="pt-BR" sz="2500" dirty="0" smtClean="0"/>
              <a:t> – verbo originário das expressões latinas </a:t>
            </a:r>
            <a:r>
              <a:rPr lang="pt-BR" sz="2500" i="1" dirty="0" smtClean="0"/>
              <a:t>cum </a:t>
            </a:r>
            <a:r>
              <a:rPr lang="pt-BR" sz="2500" dirty="0" smtClean="0"/>
              <a:t>(junto) e </a:t>
            </a:r>
            <a:r>
              <a:rPr lang="pt-BR" sz="2500" i="1" dirty="0" err="1" smtClean="0"/>
              <a:t>ordinari</a:t>
            </a:r>
            <a:r>
              <a:rPr lang="pt-BR" sz="2500" i="1" dirty="0" smtClean="0"/>
              <a:t> </a:t>
            </a:r>
            <a:r>
              <a:rPr lang="pt-BR" sz="2500" dirty="0" smtClean="0"/>
              <a:t>(ordenar), que por sua vez decorre de </a:t>
            </a:r>
            <a:r>
              <a:rPr lang="pt-BR" sz="2500" i="1" dirty="0" err="1" smtClean="0"/>
              <a:t>ordro</a:t>
            </a:r>
            <a:r>
              <a:rPr lang="pt-BR" sz="2500" dirty="0" smtClean="0"/>
              <a:t> (ordem). </a:t>
            </a:r>
            <a:r>
              <a:rPr lang="pt-BR" sz="2500" u="sng" dirty="0"/>
              <a:t>C</a:t>
            </a:r>
            <a:r>
              <a:rPr lang="pt-BR" sz="2500" u="sng" dirty="0" smtClean="0"/>
              <a:t>oordenar</a:t>
            </a:r>
            <a:r>
              <a:rPr lang="pt-BR" sz="2500" dirty="0" smtClean="0"/>
              <a:t> significa “</a:t>
            </a:r>
            <a:r>
              <a:rPr lang="pt-BR" sz="2500" i="1" dirty="0" smtClean="0"/>
              <a:t>dispor segundo uma certa ordem e método”, “organizar”, “arranjar”</a:t>
            </a:r>
            <a:r>
              <a:rPr lang="pt-BR" sz="2500" dirty="0"/>
              <a:t>,</a:t>
            </a:r>
            <a:r>
              <a:rPr lang="pt-BR" sz="2500" dirty="0" smtClean="0"/>
              <a:t> “</a:t>
            </a:r>
            <a:r>
              <a:rPr lang="pt-BR" sz="2500" i="1" dirty="0" smtClean="0"/>
              <a:t>orientar” </a:t>
            </a:r>
            <a:r>
              <a:rPr lang="pt-BR" sz="2500" dirty="0" smtClean="0"/>
              <a:t>ou</a:t>
            </a:r>
            <a:r>
              <a:rPr lang="pt-BR" sz="2500" i="1" dirty="0" smtClean="0"/>
              <a:t> “dirigir o trabalho de uma equipe</a:t>
            </a:r>
            <a:r>
              <a:rPr lang="pt-BR" sz="2500" dirty="0"/>
              <a:t>” (</a:t>
            </a:r>
            <a:r>
              <a:rPr lang="pt-BR" sz="2500" dirty="0" smtClean="0"/>
              <a:t>Dicionário </a:t>
            </a:r>
            <a:r>
              <a:rPr lang="pt-BR" sz="2500" dirty="0"/>
              <a:t>da Academia Brasileira de </a:t>
            </a:r>
            <a:r>
              <a:rPr lang="pt-BR" sz="2500" dirty="0" smtClean="0"/>
              <a:t>Letras, 2008</a:t>
            </a:r>
            <a:r>
              <a:rPr lang="pt-BR" sz="2500" dirty="0"/>
              <a:t>, p. 362</a:t>
            </a:r>
            <a:r>
              <a:rPr lang="pt-BR" sz="2500" dirty="0" smtClean="0"/>
              <a:t>).</a:t>
            </a:r>
          </a:p>
          <a:p>
            <a:pPr marL="0" indent="0" algn="just">
              <a:buNone/>
            </a:pPr>
            <a:endParaRPr lang="pt-BR" sz="2100" dirty="0" smtClean="0"/>
          </a:p>
          <a:p>
            <a:pPr marL="0" indent="0" algn="just">
              <a:buNone/>
            </a:pPr>
            <a:endParaRPr lang="pt-BR" sz="2100" dirty="0"/>
          </a:p>
          <a:p>
            <a:pPr marL="0" indent="0" algn="just">
              <a:buNone/>
            </a:pPr>
            <a:endParaRPr lang="pt-BR" sz="2100" dirty="0" smtClean="0"/>
          </a:p>
          <a:p>
            <a:pPr marL="0" indent="0" algn="just">
              <a:buNone/>
            </a:pPr>
            <a:endParaRPr lang="pt-BR" sz="2200" i="1" dirty="0"/>
          </a:p>
          <a:p>
            <a:pPr marL="0" indent="0" algn="just">
              <a:buNone/>
            </a:pPr>
            <a:endParaRPr lang="pt-BR" sz="2200" i="1" dirty="0" smtClean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67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4041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7000"/>
            <a:ext cx="8765545" cy="528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3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3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3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3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23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500" b="1" dirty="0" smtClean="0">
                <a:solidFill>
                  <a:schemeClr val="accent1"/>
                </a:solidFill>
              </a:rPr>
              <a:t>PROBLEMAS DE </a:t>
            </a:r>
            <a:r>
              <a:rPr lang="en-US" sz="2500" b="1" dirty="0">
                <a:solidFill>
                  <a:srgbClr val="4F81BD"/>
                </a:solidFill>
              </a:rPr>
              <a:t>COOPERAÇÃO E </a:t>
            </a:r>
            <a:r>
              <a:rPr lang="en-US" sz="2500" b="1" dirty="0" smtClean="0">
                <a:solidFill>
                  <a:srgbClr val="4F81BD"/>
                </a:solidFill>
              </a:rPr>
              <a:t>COORDENAÇÃO JURÍDICA</a:t>
            </a:r>
            <a:endParaRPr lang="en-US" sz="2500" b="1" dirty="0">
              <a:solidFill>
                <a:srgbClr val="4F81BD"/>
              </a:solidFill>
            </a:endParaRPr>
          </a:p>
          <a:p>
            <a:pPr marL="457200" lvl="1" indent="0" algn="just">
              <a:buNone/>
            </a:pPr>
            <a:endParaRPr lang="pt-BR" sz="2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0208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97000"/>
            <a:ext cx="8765545" cy="5283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00" b="1" dirty="0">
                <a:solidFill>
                  <a:schemeClr val="accent1"/>
                </a:solidFill>
              </a:rPr>
              <a:t>PROBLEMAS </a:t>
            </a:r>
            <a:r>
              <a:rPr lang="en-US" sz="2300" b="1" dirty="0" smtClean="0">
                <a:solidFill>
                  <a:schemeClr val="accent1"/>
                </a:solidFill>
              </a:rPr>
              <a:t>NA</a:t>
            </a:r>
            <a:r>
              <a:rPr lang="en-US" sz="2300" b="1" dirty="0" smtClean="0">
                <a:solidFill>
                  <a:schemeClr val="accent1"/>
                </a:solidFill>
              </a:rPr>
              <a:t> </a:t>
            </a:r>
            <a:r>
              <a:rPr lang="en-US" sz="2300" b="1" dirty="0">
                <a:solidFill>
                  <a:srgbClr val="4F81BD"/>
                </a:solidFill>
              </a:rPr>
              <a:t>COOPERAÇÃO E </a:t>
            </a:r>
            <a:r>
              <a:rPr lang="en-US" sz="2300" b="1" dirty="0" smtClean="0">
                <a:solidFill>
                  <a:srgbClr val="4F81BD"/>
                </a:solidFill>
              </a:rPr>
              <a:t>COORDENAÇÃO JURÍDICA</a:t>
            </a:r>
            <a:endParaRPr lang="en-US" sz="2300" b="1" dirty="0">
              <a:solidFill>
                <a:srgbClr val="4F81BD"/>
              </a:solidFill>
            </a:endParaRPr>
          </a:p>
          <a:p>
            <a:pPr marL="457200" lvl="1" indent="0" algn="just">
              <a:buNone/>
            </a:pPr>
            <a:endParaRPr lang="pt-BR" sz="2200" dirty="0"/>
          </a:p>
          <a:p>
            <a:pPr marL="457200" lvl="1" indent="0" algn="just">
              <a:buNone/>
            </a:pPr>
            <a:endParaRPr lang="pt-BR" sz="2400" dirty="0" smtClean="0"/>
          </a:p>
          <a:p>
            <a:pPr marL="457200" lvl="1" indent="0" algn="just">
              <a:buNone/>
            </a:pPr>
            <a:r>
              <a:rPr lang="pt-BR" sz="2400" b="1" dirty="0" smtClean="0"/>
              <a:t>Internacional</a:t>
            </a:r>
            <a:r>
              <a:rPr lang="pt-BR" sz="2400" dirty="0"/>
              <a:t> </a:t>
            </a:r>
            <a:r>
              <a:rPr lang="pt-BR" sz="2400" dirty="0" smtClean="0"/>
              <a:t>– quando as autoridades criminais </a:t>
            </a:r>
            <a:r>
              <a:rPr lang="pt-BR" sz="2400" dirty="0"/>
              <a:t>ou </a:t>
            </a:r>
            <a:r>
              <a:rPr lang="pt-BR" sz="2400" dirty="0" smtClean="0"/>
              <a:t>civis dependem </a:t>
            </a:r>
            <a:r>
              <a:rPr lang="pt-BR" sz="2400" dirty="0"/>
              <a:t>do auxílio de </a:t>
            </a:r>
            <a:r>
              <a:rPr lang="pt-BR" sz="2400" dirty="0" smtClean="0"/>
              <a:t>autoridades estrangeiras </a:t>
            </a:r>
            <a:r>
              <a:rPr lang="pt-BR" sz="2400" dirty="0"/>
              <a:t>e </a:t>
            </a:r>
            <a:r>
              <a:rPr lang="pt-BR" sz="2400" dirty="0" smtClean="0"/>
              <a:t>estas </a:t>
            </a:r>
            <a:r>
              <a:rPr lang="pt-BR" sz="2400" dirty="0"/>
              <a:t>não </a:t>
            </a:r>
            <a:r>
              <a:rPr lang="pt-BR" sz="2400" dirty="0" smtClean="0"/>
              <a:t>colaboram </a:t>
            </a:r>
            <a:r>
              <a:rPr lang="pt-BR" sz="2400" dirty="0"/>
              <a:t>ou </a:t>
            </a:r>
            <a:r>
              <a:rPr lang="pt-BR" sz="2400" dirty="0" smtClean="0"/>
              <a:t>demoram </a:t>
            </a:r>
            <a:r>
              <a:rPr lang="pt-BR" sz="2400" dirty="0"/>
              <a:t>para colaborar. Os sistemas jurídicos nacionais não são homogêneos, o que dificulta a coordenação entre autoridades (</a:t>
            </a:r>
            <a:r>
              <a:rPr lang="pt-BR" sz="2400" dirty="0" err="1"/>
              <a:t>Loïc</a:t>
            </a:r>
            <a:r>
              <a:rPr lang="pt-BR" sz="2400" dirty="0"/>
              <a:t> </a:t>
            </a:r>
            <a:r>
              <a:rPr lang="pt-BR" sz="2400" dirty="0" err="1"/>
              <a:t>Cadiet</a:t>
            </a:r>
            <a:r>
              <a:rPr lang="pt-BR" sz="2400" dirty="0"/>
              <a:t>, </a:t>
            </a:r>
            <a:r>
              <a:rPr lang="pt-BR" sz="2400" i="1" dirty="0" err="1"/>
              <a:t>Les</a:t>
            </a:r>
            <a:r>
              <a:rPr lang="pt-BR" sz="2400" i="1" dirty="0"/>
              <a:t> </a:t>
            </a:r>
            <a:r>
              <a:rPr lang="pt-BR" sz="2400" i="1" dirty="0" err="1"/>
              <a:t>nouvelles</a:t>
            </a:r>
            <a:r>
              <a:rPr lang="pt-BR" sz="2400" i="1" dirty="0"/>
              <a:t> formes de </a:t>
            </a:r>
            <a:r>
              <a:rPr lang="pt-BR" sz="2400" i="1" dirty="0" err="1"/>
              <a:t>coordination</a:t>
            </a:r>
            <a:r>
              <a:rPr lang="pt-BR" sz="2400" i="1" dirty="0"/>
              <a:t> </a:t>
            </a:r>
            <a:r>
              <a:rPr lang="pt-BR" sz="2400" i="1" dirty="0" err="1"/>
              <a:t>des</a:t>
            </a:r>
            <a:r>
              <a:rPr lang="pt-BR" sz="2400" i="1" dirty="0"/>
              <a:t> justices </a:t>
            </a:r>
            <a:r>
              <a:rPr lang="pt-BR" sz="2400" i="1" dirty="0" err="1"/>
              <a:t>etatiques</a:t>
            </a:r>
            <a:r>
              <a:rPr lang="pt-BR" sz="2400" i="1" dirty="0"/>
              <a:t> - </a:t>
            </a:r>
            <a:r>
              <a:rPr lang="pt-BR" sz="2400" i="1" dirty="0" err="1"/>
              <a:t>conclusion</a:t>
            </a:r>
            <a:r>
              <a:rPr lang="pt-BR" sz="2400" i="1" dirty="0"/>
              <a:t> d’</a:t>
            </a:r>
            <a:r>
              <a:rPr lang="pt-BR" sz="2400" i="1" dirty="0" err="1"/>
              <a:t>un</a:t>
            </a:r>
            <a:r>
              <a:rPr lang="pt-BR" sz="2400" i="1" dirty="0"/>
              <a:t> </a:t>
            </a:r>
            <a:r>
              <a:rPr lang="pt-BR" sz="2400" i="1" dirty="0" err="1" smtClean="0"/>
              <a:t>processualiste</a:t>
            </a:r>
            <a:r>
              <a:rPr lang="pt-BR" sz="2400" i="1" dirty="0" smtClean="0"/>
              <a:t>, </a:t>
            </a:r>
            <a:r>
              <a:rPr lang="pt-BR" sz="2400" dirty="0" smtClean="0"/>
              <a:t>Paris, 2014).</a:t>
            </a:r>
          </a:p>
          <a:p>
            <a:pPr lvl="1" algn="just">
              <a:buFontTx/>
              <a:buChar char="-"/>
            </a:pPr>
            <a:endParaRPr lang="pt-BR" sz="2400" dirty="0" smtClean="0"/>
          </a:p>
          <a:p>
            <a:pPr marL="457200" lvl="1" indent="0" algn="just">
              <a:buNone/>
            </a:pPr>
            <a:r>
              <a:rPr lang="pt-BR" sz="2400" b="1" dirty="0"/>
              <a:t>Nacional</a:t>
            </a:r>
            <a:r>
              <a:rPr lang="pt-BR" sz="2400" dirty="0"/>
              <a:t> – quando as autoridades nacionais que combatem a corrupção não cooperam com outras autoridades ou quando não cooperam no momento oportuno.</a:t>
            </a:r>
          </a:p>
          <a:p>
            <a:pPr lvl="1" algn="just">
              <a:buFontTx/>
              <a:buChar char="-"/>
            </a:pPr>
            <a:endParaRPr lang="pt-BR" sz="2400" dirty="0"/>
          </a:p>
          <a:p>
            <a:pPr lvl="1" algn="just">
              <a:buFontTx/>
              <a:buChar char="-"/>
            </a:pPr>
            <a:endParaRPr lang="pt-BR" sz="2200" dirty="0" smtClean="0"/>
          </a:p>
          <a:p>
            <a:pPr lvl="1" algn="just">
              <a:buFontTx/>
              <a:buChar char="-"/>
            </a:pPr>
            <a:endParaRPr lang="pt-BR" sz="2200" dirty="0" smtClean="0"/>
          </a:p>
          <a:p>
            <a:pPr marL="0" indent="0" algn="just">
              <a:buNone/>
            </a:pPr>
            <a:endParaRPr lang="pt-BR" sz="25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6447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388534"/>
            <a:ext cx="8720665" cy="534866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PROBLEMAS </a:t>
            </a:r>
            <a:r>
              <a:rPr lang="en-US" sz="2600" b="1" dirty="0" smtClean="0">
                <a:solidFill>
                  <a:schemeClr val="accent1"/>
                </a:solidFill>
              </a:rPr>
              <a:t>NA </a:t>
            </a:r>
            <a:r>
              <a:rPr lang="en-US" sz="2600" b="1" dirty="0" smtClean="0">
                <a:solidFill>
                  <a:schemeClr val="accent1"/>
                </a:solidFill>
              </a:rPr>
              <a:t>COOPERAÇÃO E COORDENAÇÃO NO ÂMBITO INTERNACIONAL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algn="just"/>
            <a:r>
              <a:rPr lang="pt-BR" sz="2700" dirty="0" smtClean="0"/>
              <a:t>Não há </a:t>
            </a:r>
            <a:r>
              <a:rPr lang="pt-BR" sz="2700" b="1" dirty="0" smtClean="0"/>
              <a:t>órgãos</a:t>
            </a:r>
            <a:r>
              <a:rPr lang="pt-BR" sz="2700" dirty="0" smtClean="0"/>
              <a:t> de </a:t>
            </a:r>
            <a:r>
              <a:rPr lang="pt-BR" sz="2700" b="1" dirty="0" smtClean="0"/>
              <a:t>cooperação</a:t>
            </a:r>
            <a:r>
              <a:rPr lang="pt-BR" sz="2700" dirty="0" smtClean="0"/>
              <a:t> e muito menos de </a:t>
            </a:r>
            <a:r>
              <a:rPr lang="pt-BR" sz="2700" b="1" dirty="0" smtClean="0"/>
              <a:t>coordenação</a:t>
            </a:r>
            <a:r>
              <a:rPr lang="pt-BR" sz="2700" dirty="0" smtClean="0"/>
              <a:t> mundial entre magistrados, membros do Ministério Público e órgãos de combate à corrupção e outros </a:t>
            </a:r>
            <a:r>
              <a:rPr lang="pt-BR" sz="2700" dirty="0" smtClean="0"/>
              <a:t>crimes ou irregularidades administrativas. </a:t>
            </a:r>
            <a:r>
              <a:rPr lang="pt-BR" sz="2700" dirty="0" smtClean="0"/>
              <a:t>Não </a:t>
            </a:r>
            <a:r>
              <a:rPr lang="pt-BR" sz="2700" dirty="0" smtClean="0"/>
              <a:t>existe, por exemplo, </a:t>
            </a:r>
            <a:r>
              <a:rPr lang="pt-BR" sz="2700" dirty="0" smtClean="0"/>
              <a:t>uma “</a:t>
            </a:r>
            <a:r>
              <a:rPr lang="pt-BR" sz="2700" dirty="0" err="1" smtClean="0"/>
              <a:t>InterJust</a:t>
            </a:r>
            <a:r>
              <a:rPr lang="pt-BR" sz="2700" dirty="0" smtClean="0"/>
              <a:t>” (“</a:t>
            </a:r>
            <a:r>
              <a:rPr lang="pt-BR" sz="2700" dirty="0" err="1" smtClean="0"/>
              <a:t>International</a:t>
            </a:r>
            <a:r>
              <a:rPr lang="pt-BR" sz="2700" dirty="0" smtClean="0"/>
              <a:t> Justice”).</a:t>
            </a:r>
          </a:p>
          <a:p>
            <a:pPr algn="just"/>
            <a:endParaRPr lang="pt-BR" sz="2700" dirty="0" smtClean="0"/>
          </a:p>
          <a:p>
            <a:pPr algn="just"/>
            <a:r>
              <a:rPr lang="pt-BR" sz="2700" dirty="0"/>
              <a:t>A cooperação e coordenação são realizadas caso a </a:t>
            </a:r>
            <a:r>
              <a:rPr lang="pt-BR" sz="2700" dirty="0" smtClean="0"/>
              <a:t>caso, em geral de forma indireta </a:t>
            </a:r>
            <a:r>
              <a:rPr lang="pt-BR" sz="2700" dirty="0" smtClean="0"/>
              <a:t>e desarticulada entre </a:t>
            </a:r>
            <a:r>
              <a:rPr lang="pt-BR" sz="2700" dirty="0"/>
              <a:t>as autoridades centrais e entre autoridades </a:t>
            </a:r>
            <a:r>
              <a:rPr lang="pt-BR" sz="2700" dirty="0" smtClean="0"/>
              <a:t>judiciárias, </a:t>
            </a:r>
            <a:r>
              <a:rPr lang="pt-BR" sz="2700" dirty="0"/>
              <a:t>do Ministério </a:t>
            </a:r>
            <a:r>
              <a:rPr lang="pt-BR" sz="2700" dirty="0" smtClean="0"/>
              <a:t>Público e da Polícia.</a:t>
            </a:r>
            <a:endParaRPr lang="pt-BR" sz="2700" dirty="0"/>
          </a:p>
          <a:p>
            <a:pPr algn="just"/>
            <a:endParaRPr lang="pt-BR" sz="2700" dirty="0" smtClean="0"/>
          </a:p>
          <a:p>
            <a:pPr algn="just"/>
            <a:r>
              <a:rPr lang="pt-BR" sz="2700" dirty="0" smtClean="0"/>
              <a:t>Há apenas a possibilidade da criação de </a:t>
            </a:r>
            <a:r>
              <a:rPr lang="pt-BR" sz="2700" i="1" dirty="0" smtClean="0"/>
              <a:t>Equipes conjuntas de inquérito</a:t>
            </a:r>
            <a:r>
              <a:rPr lang="pt-BR" sz="2700" dirty="0" smtClean="0"/>
              <a:t> (</a:t>
            </a:r>
            <a:r>
              <a:rPr lang="pt-BR" sz="2700" i="1" dirty="0" smtClean="0"/>
              <a:t>Joint </a:t>
            </a:r>
            <a:r>
              <a:rPr lang="pt-BR" sz="2700" i="1" dirty="0" err="1" smtClean="0"/>
              <a:t>investigation</a:t>
            </a:r>
            <a:r>
              <a:rPr lang="pt-BR" sz="2700" i="1" dirty="0" smtClean="0"/>
              <a:t> </a:t>
            </a:r>
            <a:r>
              <a:rPr lang="pt-BR" sz="2700" i="1" dirty="0" err="1" smtClean="0"/>
              <a:t>team</a:t>
            </a:r>
            <a:r>
              <a:rPr lang="pt-BR" sz="2700" i="1" dirty="0" smtClean="0"/>
              <a:t> </a:t>
            </a:r>
            <a:r>
              <a:rPr lang="pt-BR" sz="2700" dirty="0" smtClean="0"/>
              <a:t>ou </a:t>
            </a:r>
            <a:r>
              <a:rPr lang="pt-BR" sz="2700" i="1" dirty="0" err="1" smtClean="0"/>
              <a:t>Équipes</a:t>
            </a:r>
            <a:r>
              <a:rPr lang="pt-BR" sz="2700" i="1" dirty="0" smtClean="0"/>
              <a:t> </a:t>
            </a:r>
            <a:r>
              <a:rPr lang="pt-BR" sz="2700" i="1" dirty="0" err="1" smtClean="0"/>
              <a:t>communes</a:t>
            </a:r>
            <a:r>
              <a:rPr lang="pt-BR" sz="2700" i="1" dirty="0" smtClean="0"/>
              <a:t> d'</a:t>
            </a:r>
            <a:r>
              <a:rPr lang="pt-BR" sz="2700" i="1" dirty="0" err="1" smtClean="0"/>
              <a:t>enquête</a:t>
            </a:r>
            <a:r>
              <a:rPr lang="pt-BR" sz="2700" dirty="0" smtClean="0"/>
              <a:t>) constituídas pelas autoridades dos países envolvidos no caso concreto (Convenções de Palermo e de Mérida).</a:t>
            </a:r>
          </a:p>
          <a:p>
            <a:pPr marL="0" indent="0" algn="just">
              <a:buNone/>
            </a:pPr>
            <a:endParaRPr lang="pt-BR" sz="2700" dirty="0" smtClean="0"/>
          </a:p>
          <a:p>
            <a:pPr algn="just"/>
            <a:r>
              <a:rPr lang="pt-BR" sz="2700" dirty="0" smtClean="0"/>
              <a:t>A única instituição de cooperação mundial é a INTERPOL, com sede em </a:t>
            </a:r>
            <a:r>
              <a:rPr lang="pt-BR" sz="2700" dirty="0" smtClean="0"/>
              <a:t>Lion </a:t>
            </a:r>
            <a:r>
              <a:rPr lang="pt-BR" sz="2700" dirty="0" smtClean="0"/>
              <a:t>(França), que trata da assistência entre as polícias nacionais.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93280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35459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53" y="1435798"/>
            <a:ext cx="8738483" cy="5135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00" b="1" dirty="0" smtClean="0">
                <a:solidFill>
                  <a:schemeClr val="accent1"/>
                </a:solidFill>
              </a:rPr>
              <a:t>PROBLEMAS DE COOPERAÇÃO E COORDENAÇÃO JURÍDICA NO BRASIL</a:t>
            </a:r>
            <a:endParaRPr lang="en-US" sz="2000" b="1" dirty="0"/>
          </a:p>
          <a:p>
            <a:pPr marL="0" indent="0">
              <a:buNone/>
            </a:pPr>
            <a:endParaRPr lang="pt-BR" sz="2000" b="1" dirty="0" smtClean="0"/>
          </a:p>
          <a:p>
            <a:pPr algn="just">
              <a:buFontTx/>
              <a:buChar char="-"/>
            </a:pPr>
            <a:r>
              <a:rPr lang="pt-BR" sz="2200" dirty="0" smtClean="0"/>
              <a:t>Em alguns casos </a:t>
            </a:r>
            <a:r>
              <a:rPr lang="pt-BR" sz="2200" b="1" dirty="0" smtClean="0"/>
              <a:t>não há cooperação</a:t>
            </a:r>
            <a:r>
              <a:rPr lang="pt-BR" sz="2200" dirty="0" smtClean="0"/>
              <a:t> entre membros do Ministério Público ou entre estes e agentes de outros órgãos. Há </a:t>
            </a:r>
            <a:r>
              <a:rPr lang="pt-BR" sz="2200" dirty="0" smtClean="0"/>
              <a:t>situações </a:t>
            </a:r>
            <a:r>
              <a:rPr lang="pt-BR" sz="2200" dirty="0" smtClean="0"/>
              <a:t>de “concorrência” entre autoridades.</a:t>
            </a:r>
          </a:p>
          <a:p>
            <a:pPr algn="just">
              <a:buFontTx/>
              <a:buChar char="-"/>
            </a:pPr>
            <a:endParaRPr lang="pt-BR" sz="2200" dirty="0" smtClean="0"/>
          </a:p>
          <a:p>
            <a:pPr algn="just">
              <a:buFontTx/>
              <a:buChar char="-"/>
            </a:pPr>
            <a:r>
              <a:rPr lang="pt-BR" sz="2200" dirty="0" smtClean="0"/>
              <a:t>Na maioria dos casos </a:t>
            </a:r>
            <a:r>
              <a:rPr lang="pt-BR" sz="2200" b="1" dirty="0" smtClean="0"/>
              <a:t>há cooperação</a:t>
            </a:r>
            <a:r>
              <a:rPr lang="pt-BR" sz="2200" dirty="0" smtClean="0"/>
              <a:t>, mas </a:t>
            </a:r>
            <a:r>
              <a:rPr lang="pt-BR" sz="2200" b="1" dirty="0" smtClean="0"/>
              <a:t>não coordenação </a:t>
            </a:r>
            <a:r>
              <a:rPr lang="pt-BR" sz="2200" dirty="0" smtClean="0"/>
              <a:t>ou</a:t>
            </a:r>
            <a:r>
              <a:rPr lang="pt-BR" sz="2200" b="1" dirty="0" smtClean="0"/>
              <a:t> integração </a:t>
            </a:r>
            <a:r>
              <a:rPr lang="pt-BR" sz="2200" dirty="0" smtClean="0"/>
              <a:t>entre membros do Ministério Público ou entre estes e agentes de outros órgãos. A cooperação, às vezes, ocorre tardiamente.</a:t>
            </a:r>
          </a:p>
          <a:p>
            <a:pPr algn="just">
              <a:buFontTx/>
              <a:buChar char="-"/>
            </a:pPr>
            <a:endParaRPr lang="pt-BR" sz="2200" dirty="0" smtClean="0"/>
          </a:p>
          <a:p>
            <a:pPr algn="just">
              <a:buFontTx/>
              <a:buChar char="-"/>
            </a:pPr>
            <a:r>
              <a:rPr lang="pt-BR" sz="2200" dirty="0" smtClean="0"/>
              <a:t>Inexistem regras de </a:t>
            </a:r>
            <a:r>
              <a:rPr lang="pt-BR" sz="2200" b="1" dirty="0" smtClean="0"/>
              <a:t>coordenação</a:t>
            </a:r>
            <a:r>
              <a:rPr lang="pt-BR" sz="2200" dirty="0" smtClean="0"/>
              <a:t> no Código de processo penal, no Código de processo civil ou em leis especiais civis.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41113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226179"/>
            <a:ext cx="8724677" cy="5314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200" b="1" dirty="0">
              <a:solidFill>
                <a:srgbClr val="558ED5"/>
              </a:solidFill>
            </a:endParaRPr>
          </a:p>
          <a:p>
            <a:pPr marL="0" indent="0" algn="ctr">
              <a:buNone/>
            </a:pPr>
            <a:r>
              <a:rPr lang="en-US" sz="2500" b="1" dirty="0" smtClean="0">
                <a:solidFill>
                  <a:srgbClr val="558ED5"/>
                </a:solidFill>
              </a:rPr>
              <a:t>SISTEMAS DE </a:t>
            </a:r>
            <a:r>
              <a:rPr lang="en-US" sz="2500" b="1" dirty="0" smtClean="0">
                <a:solidFill>
                  <a:srgbClr val="558ED5"/>
                </a:solidFill>
              </a:rPr>
              <a:t>COOPERAÇÃO </a:t>
            </a:r>
            <a:r>
              <a:rPr lang="en-US" sz="2500" b="1" dirty="0" smtClean="0">
                <a:solidFill>
                  <a:srgbClr val="558ED5"/>
                </a:solidFill>
              </a:rPr>
              <a:t>E COORDENAÇÃO </a:t>
            </a:r>
            <a:r>
              <a:rPr lang="en-US" sz="2500" b="1" dirty="0" smtClean="0">
                <a:solidFill>
                  <a:srgbClr val="558ED5"/>
                </a:solidFill>
              </a:rPr>
              <a:t>INTERNACIONAL</a:t>
            </a:r>
            <a:endParaRPr lang="en-US" sz="2500" b="1" dirty="0" smtClean="0">
              <a:solidFill>
                <a:srgbClr val="558ED5"/>
              </a:solidFill>
            </a:endParaRPr>
          </a:p>
          <a:p>
            <a:pPr marL="0" indent="0" algn="ctr">
              <a:buNone/>
            </a:pPr>
            <a:endParaRPr lang="en-US" sz="2100" b="1" dirty="0" smtClean="0"/>
          </a:p>
          <a:p>
            <a:pPr marL="0" indent="0" algn="ctr">
              <a:buNone/>
            </a:pPr>
            <a:endParaRPr lang="pt-BR" sz="2300" dirty="0" smtClean="0"/>
          </a:p>
          <a:p>
            <a:pPr marL="457200" indent="-457200" algn="ctr">
              <a:buAutoNum type="arabicPeriod"/>
            </a:pPr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40646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" y="1226179"/>
            <a:ext cx="8724677" cy="531432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rgbClr val="558ED5"/>
                </a:solidFill>
              </a:rPr>
              <a:t>COOPERAÇÃO </a:t>
            </a:r>
            <a:r>
              <a:rPr lang="en-US" sz="2200" b="1" dirty="0" smtClean="0">
                <a:solidFill>
                  <a:srgbClr val="558ED5"/>
                </a:solidFill>
              </a:rPr>
              <a:t>E COORDENAÇÃO BILATERAL</a:t>
            </a:r>
          </a:p>
          <a:p>
            <a:pPr marL="0" indent="0" algn="ctr">
              <a:buNone/>
            </a:pPr>
            <a:endParaRPr lang="en-US" sz="2100" b="1" dirty="0" smtClean="0"/>
          </a:p>
          <a:p>
            <a:pPr marL="0" indent="0" algn="just">
              <a:buNone/>
            </a:pPr>
            <a:r>
              <a:rPr lang="pt-BR" sz="2300" dirty="0" smtClean="0"/>
              <a:t>Os Acordos, Tratados e Convenções bilaterais assinados pela maioria dos pais em regra tratam da “</a:t>
            </a:r>
            <a:r>
              <a:rPr lang="pt-BR" sz="2300" b="1" dirty="0" smtClean="0"/>
              <a:t>cooperação</a:t>
            </a:r>
            <a:r>
              <a:rPr lang="pt-BR" sz="2300" dirty="0" smtClean="0"/>
              <a:t>” jurídica entre as autoridades centrais e de execução dos países signatários, mas não da “</a:t>
            </a:r>
            <a:r>
              <a:rPr lang="pt-BR" sz="2300" b="1" dirty="0" smtClean="0"/>
              <a:t>coordenação</a:t>
            </a:r>
            <a:r>
              <a:rPr lang="pt-BR" sz="2300" dirty="0" smtClean="0"/>
              <a:t>”. O Tratado de cooperação jurídica em matéria penal entre o Brasil e a Suíça, firmado em Berna no dia 12/5/2004, por exemplo, estipula o seguinte: </a:t>
            </a:r>
          </a:p>
          <a:p>
            <a:pPr algn="just"/>
            <a:endParaRPr lang="pt-BR" sz="2300" dirty="0" smtClean="0"/>
          </a:p>
          <a:p>
            <a:pPr marL="0" indent="0" algn="ctr">
              <a:buNone/>
            </a:pPr>
            <a:r>
              <a:rPr lang="pt-BR" sz="2300" dirty="0" smtClean="0"/>
              <a:t>“</a:t>
            </a:r>
            <a:r>
              <a:rPr lang="pt-BR" sz="2300" i="1" dirty="0" smtClean="0"/>
              <a:t>Artigo primeiro</a:t>
            </a:r>
          </a:p>
          <a:p>
            <a:pPr marL="0" indent="0" algn="ctr">
              <a:buNone/>
            </a:pPr>
            <a:r>
              <a:rPr lang="pt-BR" sz="2300" i="1" dirty="0" smtClean="0"/>
              <a:t>Obrigação de Conceder a </a:t>
            </a:r>
            <a:r>
              <a:rPr lang="pt-BR" sz="2300" b="1" i="1" dirty="0" smtClean="0"/>
              <a:t>Cooperação</a:t>
            </a:r>
            <a:r>
              <a:rPr lang="pt-BR" sz="2300" i="1" dirty="0" smtClean="0"/>
              <a:t> </a:t>
            </a:r>
          </a:p>
          <a:p>
            <a:pPr marL="457200" indent="-457200" algn="ctr">
              <a:buAutoNum type="arabicPeriod"/>
            </a:pPr>
            <a:r>
              <a:rPr lang="pt-BR" sz="2300" i="1" dirty="0" smtClean="0"/>
              <a:t>Os Estados Contratantes comprometem-se a conceder um ao outro, conforme as disposições do presente Tratado, a mais ampla cooperação jurídica em qualquer investigação ou procedimento judiciário relativos a delitos cuja repressão é da jurisdição do Estado Requerente:</a:t>
            </a:r>
            <a:r>
              <a:rPr lang="pt-BR" sz="2300" dirty="0" smtClean="0"/>
              <a:t>”</a:t>
            </a:r>
          </a:p>
          <a:p>
            <a:pPr marL="0" indent="0" algn="ctr">
              <a:buNone/>
            </a:pPr>
            <a:endParaRPr lang="pt-BR" sz="2300" dirty="0" smtClean="0"/>
          </a:p>
          <a:p>
            <a:pPr marL="457200" indent="-457200" algn="ctr">
              <a:buAutoNum type="arabicPeriod"/>
            </a:pPr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sz="2300" dirty="0" smtClean="0"/>
          </a:p>
          <a:p>
            <a:pPr algn="just"/>
            <a:endParaRPr lang="en-US" sz="2300" dirty="0"/>
          </a:p>
          <a:p>
            <a:pPr algn="just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79474"/>
            <a:ext cx="9144000" cy="9068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EXPERIÊNCIAS E EFICÁCIA </a:t>
            </a:r>
            <a:r>
              <a:rPr 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DA ATUAÇÃO </a:t>
            </a:r>
            <a:r>
              <a:rPr lang="en-US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INTEGRADA</a:t>
            </a:r>
          </a:p>
        </p:txBody>
      </p:sp>
    </p:spTree>
    <p:extLst>
      <p:ext uri="{BB962C8B-B14F-4D97-AF65-F5344CB8AC3E}">
        <p14:creationId xmlns:p14="http://schemas.microsoft.com/office/powerpoint/2010/main" val="11142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2273</Words>
  <Application>Microsoft Macintosh PowerPoint</Application>
  <PresentationFormat>On-screen Show (4:3)</PresentationFormat>
  <Paragraphs>260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     EXPERIÊNCIAS E EFICÁCIA DA      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  <vt:lpstr>EXPERIÊNCIAS E EFICÁCIA DA ATUAÇÃO INTEGRADA</vt:lpstr>
    </vt:vector>
  </TitlesOfParts>
  <Company>CORAZZA-MARQUES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EXPERIÊNCIAS E EFICÁCIA DA ATUAÇÃO INTEGRADA</dc:title>
  <dc:creator>SILVIO MARQUES</dc:creator>
  <cp:lastModifiedBy>SILVIO MARQUES</cp:lastModifiedBy>
  <cp:revision>85</cp:revision>
  <dcterms:created xsi:type="dcterms:W3CDTF">2015-10-18T11:52:35Z</dcterms:created>
  <dcterms:modified xsi:type="dcterms:W3CDTF">2015-10-22T13:36:12Z</dcterms:modified>
</cp:coreProperties>
</file>