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0A7040-2621-48C1-AFA5-B423DE39F45B}" type="datetimeFigureOut">
              <a:rPr lang="pt-BR" smtClean="0"/>
              <a:t>10/11/2015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534C1D-939E-4790-B07D-299C930D9B3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742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46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" TargetMode="External"/><Relationship Id="rId2" Type="http://schemas.openxmlformats.org/officeDocument/2006/relationships/hyperlink" Target="http://www.planalto.gov.br/ccivil_03/Constituicao/Congresso/DLG/DLG-186-200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07-2010/2009/Decreto/D6949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46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8206680" cy="1944216"/>
          </a:xfrm>
        </p:spPr>
        <p:txBody>
          <a:bodyPr>
            <a:normAutofit/>
          </a:bodyPr>
          <a:lstStyle/>
          <a:p>
            <a:r>
              <a:rPr lang="pt-BR" sz="4400" dirty="0"/>
              <a:t>L</a:t>
            </a:r>
            <a:r>
              <a:rPr lang="pt-BR" sz="4400" dirty="0" smtClean="0"/>
              <a:t>EI BRASILEIRA DE INCLUSÃO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Lei 13.146 de 6 de julho de 2015</a:t>
            </a:r>
            <a:endParaRPr lang="pt-B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Users\sandramassud\AppData\Local\Microsoft\Windows\Temporary Internet Files\Content.IE5\AQV2FOWZ\escola de todo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149080"/>
            <a:ext cx="278737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4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31. A pessoa com deficiência tem direito à moradia digna, no seio da família natural ou substituta, com seu cônjuge ou companheiro ou desacompanhada, ou em moradia para a vida independente da pessoa com deficiência, ou, ainda, em residência inclusiva.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08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32. Nos programas habitacionais, públicos ou subsidiados com recursos públicos, a pessoa com deficiência ou o seu responsável goza de prioridade na aquisição de imóvel para moradia própria, observado o seguinte: </a:t>
            </a:r>
          </a:p>
          <a:p>
            <a:r>
              <a:rPr lang="pt-BR" dirty="0"/>
              <a:t>I - reserva de, no mínimo, 3% (três por cento) das unidades habitacionais para pessoa com deficiência;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75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40. É assegurado à pessoa com deficiência que não possua meios para prover sua subsistência nem de tê-la provida por sua família o benefício mensal de 1 (um) salário-mínimo, nos termos da </a:t>
            </a:r>
            <a:r>
              <a:rPr lang="pt-BR" u="sng" dirty="0">
                <a:hlinkClick r:id="rId2"/>
              </a:rPr>
              <a:t>Lei n</a:t>
            </a:r>
            <a:r>
              <a:rPr lang="pt-BR" u="sng" baseline="30000" dirty="0">
                <a:hlinkClick r:id="rId2"/>
              </a:rPr>
              <a:t>o</a:t>
            </a:r>
            <a:r>
              <a:rPr lang="pt-BR" u="sng" dirty="0">
                <a:hlinkClick r:id="rId2"/>
              </a:rPr>
              <a:t> 8.742, de 7 de dezembro de 1993</a:t>
            </a:r>
            <a:r>
              <a:rPr lang="pt-BR" dirty="0"/>
              <a:t>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92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§ 3</a:t>
            </a:r>
            <a:r>
              <a:rPr lang="pt-BR" u="sng" baseline="30000" dirty="0"/>
              <a:t>o</a:t>
            </a:r>
            <a:r>
              <a:rPr lang="pt-BR" dirty="0"/>
              <a:t> Os espaços e assentos a que se refere este artigo devem situar-se em locais que garantam a acomodação de, no mínimo, 1 (um) acompanhante da pessoa com deficiência ou com mobilidade reduzida, resguardado o direito de se acomodar proximamente a grupo familiar e comunitário. </a:t>
            </a:r>
          </a:p>
          <a:p>
            <a:r>
              <a:rPr lang="pt-BR" dirty="0"/>
              <a:t>§ 4</a:t>
            </a:r>
            <a:r>
              <a:rPr lang="pt-BR" u="sng" baseline="30000" dirty="0"/>
              <a:t>o</a:t>
            </a:r>
            <a:r>
              <a:rPr lang="pt-BR" dirty="0"/>
              <a:t> Nos locais referidos no </a:t>
            </a:r>
            <a:r>
              <a:rPr lang="pt-BR" b="1" dirty="0"/>
              <a:t>caput</a:t>
            </a:r>
            <a:r>
              <a:rPr lang="pt-BR" i="1" dirty="0"/>
              <a:t> </a:t>
            </a:r>
            <a:r>
              <a:rPr lang="pt-BR" dirty="0"/>
              <a:t>deste artigo, deve haver, obrigatoriamente, rotas de fuga e saídas de emergência acessíveis, conforme padrões das normas de acessibilidade, a fim de permitir a saída segura da pessoa com deficiência ou com mobilidade reduzida, em caso de emergência. </a:t>
            </a:r>
          </a:p>
          <a:p>
            <a:r>
              <a:rPr lang="pt-BR" dirty="0"/>
              <a:t>§ 5</a:t>
            </a:r>
            <a:r>
              <a:rPr lang="pt-BR" u="sng" baseline="30000" dirty="0"/>
              <a:t>o</a:t>
            </a:r>
            <a:r>
              <a:rPr lang="pt-BR" dirty="0"/>
              <a:t> Todos os espaços das edificações previstas no </a:t>
            </a:r>
            <a:r>
              <a:rPr lang="pt-BR" b="1" dirty="0"/>
              <a:t>caput</a:t>
            </a:r>
            <a:r>
              <a:rPr lang="pt-BR" i="1" dirty="0"/>
              <a:t> </a:t>
            </a:r>
            <a:r>
              <a:rPr lang="pt-BR" dirty="0"/>
              <a:t>deste artigo devem atender às normas de acessibilidade em vigor. </a:t>
            </a:r>
          </a:p>
          <a:p>
            <a:r>
              <a:rPr lang="pt-BR" dirty="0"/>
              <a:t>§ 6</a:t>
            </a:r>
            <a:r>
              <a:rPr lang="pt-BR" u="sng" baseline="30000" dirty="0"/>
              <a:t>o</a:t>
            </a:r>
            <a:r>
              <a:rPr lang="pt-BR" dirty="0"/>
              <a:t> As salas de cinema devem oferecer, em todas as sessões, recursos de acessibilidade para a pessoa com deficiência. </a:t>
            </a:r>
            <a:r>
              <a:rPr lang="pt-BR" u="sng" dirty="0">
                <a:hlinkClick r:id="rId2"/>
              </a:rPr>
              <a:t>(Vigência)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49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Art. 84. A pessoa com deficiência tem assegurado o direito ao exercício de sua capacidade legal em igualdade de condições com as demais pessoas. </a:t>
            </a:r>
          </a:p>
          <a:p>
            <a:r>
              <a:rPr lang="pt-BR" dirty="0"/>
              <a:t>§ 1</a:t>
            </a:r>
            <a:r>
              <a:rPr lang="pt-BR" u="sng" baseline="30000" dirty="0"/>
              <a:t>o</a:t>
            </a:r>
            <a:r>
              <a:rPr lang="pt-BR" dirty="0"/>
              <a:t> Quando necessário, a pessoa com deficiência será submetida à curatela, conforme a lei. </a:t>
            </a:r>
          </a:p>
          <a:p>
            <a:r>
              <a:rPr lang="pt-BR" dirty="0"/>
              <a:t>§ 2</a:t>
            </a:r>
            <a:r>
              <a:rPr lang="pt-BR" u="sng" baseline="30000" dirty="0"/>
              <a:t>o</a:t>
            </a:r>
            <a:r>
              <a:rPr lang="pt-BR" dirty="0"/>
              <a:t> É facultado à pessoa com deficiência a adoção de processo de tomada de decisão apoiada. </a:t>
            </a:r>
          </a:p>
          <a:p>
            <a:r>
              <a:rPr lang="pt-BR" dirty="0"/>
              <a:t>§ 3</a:t>
            </a:r>
            <a:r>
              <a:rPr lang="pt-BR" u="sng" baseline="30000" dirty="0"/>
              <a:t>o</a:t>
            </a:r>
            <a:r>
              <a:rPr lang="pt-BR" dirty="0"/>
              <a:t> A definição de curatela de pessoa com deficiência constitui medida protetiva extraordinária, proporcional às necessidades e às circunstâncias de cada caso, e durará o menor tempo possível. </a:t>
            </a:r>
          </a:p>
          <a:p>
            <a:r>
              <a:rPr lang="pt-BR" dirty="0"/>
              <a:t>§ 4</a:t>
            </a:r>
            <a:r>
              <a:rPr lang="pt-BR" u="sng" baseline="30000" dirty="0"/>
              <a:t>o</a:t>
            </a:r>
            <a:r>
              <a:rPr lang="pt-BR" dirty="0"/>
              <a:t> Os curadores são obrigados a prestar, anualmente, contas de sua administração ao juiz, apresentando o balanço do respectivo ano. </a:t>
            </a:r>
          </a:p>
          <a:p>
            <a:r>
              <a:rPr lang="pt-BR" dirty="0"/>
              <a:t>Art. 85. A curatela afetará tão somente os atos relacionados aos direitos de natureza patrimonial e negocial. </a:t>
            </a:r>
          </a:p>
          <a:p>
            <a:r>
              <a:rPr lang="pt-BR" dirty="0"/>
              <a:t>§ 1</a:t>
            </a:r>
            <a:r>
              <a:rPr lang="pt-BR" u="sng" baseline="30000" dirty="0"/>
              <a:t>o</a:t>
            </a:r>
            <a:r>
              <a:rPr lang="pt-BR" dirty="0"/>
              <a:t> A definição da curatela não alcança o direito ao próprio corpo, à sexualidade, ao matrimônio, à privacidade, à educação, à saúde, ao trabalho e ao voto. </a:t>
            </a:r>
          </a:p>
          <a:p>
            <a:r>
              <a:rPr lang="pt-BR" dirty="0"/>
              <a:t>§ 2</a:t>
            </a:r>
            <a:r>
              <a:rPr lang="pt-BR" u="sng" baseline="30000" dirty="0"/>
              <a:t>o</a:t>
            </a:r>
            <a:r>
              <a:rPr lang="pt-BR" dirty="0"/>
              <a:t> A curatela constitui medida extraordinária, devendo constar da sentença as razões e motivações de sua definição, preservados os interesses do curatelado. </a:t>
            </a:r>
          </a:p>
          <a:p>
            <a:r>
              <a:rPr lang="pt-BR" dirty="0"/>
              <a:t>§ 3</a:t>
            </a:r>
            <a:r>
              <a:rPr lang="pt-BR" u="sng" baseline="30000" dirty="0"/>
              <a:t>o</a:t>
            </a:r>
            <a:r>
              <a:rPr lang="pt-BR" dirty="0"/>
              <a:t> No caso de pessoa em situação de institucionalização, ao nomear curador, o juiz deve dar preferência a pessoa que tenha vínculo de natureza familiar, afetiva ou comunitária com o curatelado.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5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595313"/>
            <a:ext cx="4448175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0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Art. 1</a:t>
            </a:r>
            <a:r>
              <a:rPr lang="pt-BR" u="sng" baseline="30000" dirty="0"/>
              <a:t>o</a:t>
            </a:r>
            <a:r>
              <a:rPr lang="pt-BR" dirty="0"/>
              <a:t> É instituída a Lei Brasileira de Inclusão da Pessoa com Deficiência (Estatuto da Pessoa com Deficiência), destinada a assegurar e a promover, em condições de igualdade, o exercício dos direitos e das liberdades fundamentais por pessoa com deficiência, visando à sua inclusão social e cidadania. </a:t>
            </a:r>
          </a:p>
          <a:p>
            <a:r>
              <a:rPr lang="pt-BR" dirty="0"/>
              <a:t>Parágrafo único. Esta Lei tem como base a Convenção sobre os Direitos das Pessoas com Deficiência e seu Protocolo Facultativo, ratificados pelo Congresso Nacional por meio do </a:t>
            </a:r>
            <a:r>
              <a:rPr lang="pt-BR" u="sng" dirty="0">
                <a:hlinkClick r:id="rId2"/>
              </a:rPr>
              <a:t>Decreto Legislativo n</a:t>
            </a:r>
            <a:r>
              <a:rPr lang="pt-BR" u="sng" baseline="30000" dirty="0">
                <a:hlinkClick r:id="rId2"/>
              </a:rPr>
              <a:t>o</a:t>
            </a:r>
            <a:r>
              <a:rPr lang="pt-BR" u="sng" dirty="0">
                <a:hlinkClick r:id="rId2"/>
              </a:rPr>
              <a:t> 186, de 9 de julho de 2008</a:t>
            </a:r>
            <a:r>
              <a:rPr lang="pt-BR" dirty="0"/>
              <a:t>, em conformidade com o procedimento previsto no </a:t>
            </a:r>
            <a:r>
              <a:rPr lang="pt-BR" u="sng" dirty="0">
                <a:hlinkClick r:id="rId3"/>
              </a:rPr>
              <a:t>§ 3</a:t>
            </a:r>
            <a:r>
              <a:rPr lang="pt-BR" u="sng" baseline="30000" dirty="0">
                <a:hlinkClick r:id="rId3"/>
              </a:rPr>
              <a:t>o</a:t>
            </a:r>
            <a:r>
              <a:rPr lang="pt-BR" u="sng" dirty="0">
                <a:hlinkClick r:id="rId3"/>
              </a:rPr>
              <a:t> do art. 5</a:t>
            </a:r>
            <a:r>
              <a:rPr lang="pt-BR" u="sng" baseline="30000" dirty="0">
                <a:hlinkClick r:id="rId3"/>
              </a:rPr>
              <a:t>o</a:t>
            </a:r>
            <a:r>
              <a:rPr lang="pt-BR" u="sng" dirty="0">
                <a:hlinkClick r:id="rId3"/>
              </a:rPr>
              <a:t> da Constituição da República Federativa do Brasil</a:t>
            </a:r>
            <a:r>
              <a:rPr lang="pt-BR" dirty="0"/>
              <a:t>, em vigor para o Brasil, no plano jurídico externo, desde 31 de agosto de 2008, e promulgados pelo </a:t>
            </a:r>
            <a:r>
              <a:rPr lang="pt-BR" u="sng" dirty="0">
                <a:hlinkClick r:id="rId4"/>
              </a:rPr>
              <a:t>Decreto n</a:t>
            </a:r>
            <a:r>
              <a:rPr lang="pt-BR" u="sng" baseline="30000" dirty="0">
                <a:hlinkClick r:id="rId4"/>
              </a:rPr>
              <a:t>o</a:t>
            </a:r>
            <a:r>
              <a:rPr lang="pt-BR" u="sng" dirty="0">
                <a:hlinkClick r:id="rId4"/>
              </a:rPr>
              <a:t> 6.949, de 25 de agosto de 2009</a:t>
            </a:r>
            <a:r>
              <a:rPr lang="pt-BR" dirty="0"/>
              <a:t>, data de início de sua vigência no plano interno. </a:t>
            </a:r>
          </a:p>
          <a:p>
            <a:r>
              <a:rPr lang="pt-BR" dirty="0"/>
              <a:t>Art. 2</a:t>
            </a:r>
            <a:r>
              <a:rPr lang="pt-BR" u="sng" baseline="30000" dirty="0"/>
              <a:t>o</a:t>
            </a:r>
            <a:r>
              <a:rPr lang="pt-BR" dirty="0"/>
              <a:t> Considera-se pessoa com deficiência aquela que tem impedimento de longo prazo de natureza física, mental, intelectual ou sensorial, o qual, em interação com uma ou mais barreiras, pode obstruir sua participação plena e efetiva na sociedade em igualdade de condições com as demais pessoas.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9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§ 1</a:t>
            </a:r>
            <a:r>
              <a:rPr lang="pt-BR" u="sng" baseline="30000" dirty="0"/>
              <a:t>o</a:t>
            </a:r>
            <a:r>
              <a:rPr lang="pt-BR" dirty="0"/>
              <a:t> A avaliação da deficiência, quando necessária, será biopsicossocial, realizada por equipe multiprofissional e interdisciplinar e considerará: </a:t>
            </a:r>
            <a:r>
              <a:rPr lang="pt-BR" u="sng" dirty="0">
                <a:hlinkClick r:id="rId2"/>
              </a:rPr>
              <a:t>(Vigência)</a:t>
            </a:r>
            <a:endParaRPr lang="pt-BR" dirty="0"/>
          </a:p>
          <a:p>
            <a:r>
              <a:rPr lang="pt-BR" dirty="0"/>
              <a:t>I - os impedimentos nas funções e nas estruturas do corpo; </a:t>
            </a:r>
          </a:p>
          <a:p>
            <a:r>
              <a:rPr lang="pt-BR" dirty="0"/>
              <a:t>II - os fatores socioambientais, psicológicos e pessoais; </a:t>
            </a:r>
          </a:p>
          <a:p>
            <a:r>
              <a:rPr lang="pt-BR" dirty="0"/>
              <a:t>III - a limitação no desempenho de atividades; e </a:t>
            </a:r>
          </a:p>
          <a:p>
            <a:r>
              <a:rPr lang="pt-BR" dirty="0"/>
              <a:t>IV - a restrição de participação. </a:t>
            </a:r>
          </a:p>
          <a:p>
            <a:r>
              <a:rPr lang="pt-BR" dirty="0"/>
              <a:t>§ 2</a:t>
            </a:r>
            <a:r>
              <a:rPr lang="pt-BR" u="sng" baseline="30000" dirty="0"/>
              <a:t>o</a:t>
            </a:r>
            <a:r>
              <a:rPr lang="pt-BR" dirty="0"/>
              <a:t> O Poder Executivo criará instrumentos para avaliação da deficiência. </a:t>
            </a:r>
          </a:p>
          <a:p>
            <a:r>
              <a:rPr lang="pt-BR" dirty="0"/>
              <a:t>Art. 3</a:t>
            </a:r>
            <a:r>
              <a:rPr lang="pt-BR" u="sng" baseline="30000" dirty="0"/>
              <a:t>o</a:t>
            </a:r>
            <a:r>
              <a:rPr lang="pt-BR" dirty="0"/>
              <a:t> Para fins de aplicação desta Lei, consideram-se: </a:t>
            </a:r>
          </a:p>
          <a:p>
            <a:r>
              <a:rPr lang="pt-BR" dirty="0"/>
              <a:t>I - acessibilidade: possibilidade e condição de alcance para utilização, com segurança e autonomia, de espaços, mobiliários, equipamentos urbanos, edificações, transportes, informação e comunicação, inclusive seus sistemas e tecnologias, bem como de outros serviços e instalações abertos ao público, de uso público ou privados de uso coletivo, tanto na zona urbana como na rural, por pessoa com deficiência ou com mobilidade reduzida; </a:t>
            </a:r>
          </a:p>
          <a:p>
            <a:r>
              <a:rPr lang="pt-BR" dirty="0"/>
              <a:t>II - desenho universal: concepção de produtos, ambientes, programas e serviços a serem usados por todas as pessoas, sem necessidade de adaptação ou de projeto específico, incluindo os recursos de tecnologia </a:t>
            </a:r>
            <a:r>
              <a:rPr lang="pt-BR" dirty="0" err="1"/>
              <a:t>assistiva</a:t>
            </a:r>
            <a:r>
              <a:rPr lang="pt-BR" dirty="0"/>
              <a:t>; </a:t>
            </a:r>
          </a:p>
          <a:p>
            <a:r>
              <a:rPr lang="pt-BR" dirty="0"/>
              <a:t>III - tecnologia </a:t>
            </a:r>
            <a:r>
              <a:rPr lang="pt-BR" dirty="0" err="1"/>
              <a:t>assistiva</a:t>
            </a:r>
            <a:r>
              <a:rPr lang="pt-BR" dirty="0"/>
              <a:t> ou ajuda técnica: produtos, equipamentos, dispositivos, recursos, metodologias, estratégias, práticas e serviços que objetivem promover a funcionalidade, relacionada à atividade e à participação da pessoa com deficiência ou com mobilidade reduzida, visando à sua autonomia, independência, qualidade de vida e inclusão social; </a:t>
            </a:r>
          </a:p>
          <a:p>
            <a:r>
              <a:rPr lang="pt-BR" dirty="0"/>
              <a:t>IV - barreiras: qualquer entrave, obstáculo, atitude ou comportamento que limite ou impeça a participação social da pessoa, bem como o gozo, a fruição e o exercício de seus direitos à acessibilidade, à liberdade de movimento e de expressão, à comunicação, ao acesso à informação, à compreensão, à circulação com segurança, entre outros, classificadas em: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5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X - residências inclusivas: unidades de oferta do Serviço de Acolhimento do Sistema Único de Assistência Social (Suas) localizadas em áreas residenciais da comunidade, com estruturas adequadas, que possam contar com apoio psicossocial para o atendimento das necessidades da pessoa acolhida, destinadas a jovens e adultos com deficiência, em situação de dependência, que não dispõem de condições de </a:t>
            </a:r>
            <a:r>
              <a:rPr lang="pt-BR" dirty="0" err="1"/>
              <a:t>autossustentabilidade</a:t>
            </a:r>
            <a:r>
              <a:rPr lang="pt-BR" dirty="0"/>
              <a:t> e com vínculos familiares fragilizados ou rompidos;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9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XIII - profissional de apoio escolar: pessoa que exerce atividades de alimentação, higiene e locomoção do estudante com deficiência e atua em todas as atividades escolares nas quais se fizer necessária, em todos os níveis e modalidades de ensino, em instituições públicas e privadas, excluídas as técnicas ou os procedimentos identificados com profissões legalmente estabelecidas; </a:t>
            </a:r>
          </a:p>
          <a:p>
            <a:r>
              <a:rPr lang="pt-BR" dirty="0"/>
              <a:t>XIV - acompanhante: aquele que acompanha a pessoa com deficiência, podendo ou não desempenhar as funções de atendente pessoal.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7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11. A pessoa com deficiência não poderá ser obrigada a se submeter a intervenção clínica ou cirúrgica, a tratamento ou a institucionalização forçada.</a:t>
            </a:r>
          </a:p>
          <a:p>
            <a:r>
              <a:rPr lang="pt-BR" dirty="0"/>
              <a:t>§ 1</a:t>
            </a:r>
            <a:r>
              <a:rPr lang="pt-BR" u="sng" baseline="30000" dirty="0"/>
              <a:t>o</a:t>
            </a:r>
            <a:r>
              <a:rPr lang="pt-BR" dirty="0"/>
              <a:t> Em caso de pessoa com deficiência em situação de curatela, deve ser assegurada sua participação, no maior grau possível, para a obtenção de consentimento.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1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26. Os casos de suspeita ou de confirmação de violência praticada contra a pessoa com deficiência serão objeto de notificação compulsória pelos serviços de saúde públicos e privados à autoridade policial e ao Ministério Público, além dos Conselhos dos Direitos da Pessoa com Deficiência.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62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§ 1</a:t>
            </a:r>
            <a:r>
              <a:rPr lang="pt-BR" u="sng" baseline="30000" dirty="0"/>
              <a:t>o</a:t>
            </a:r>
            <a:r>
              <a:rPr lang="pt-BR" dirty="0"/>
              <a:t> Às instituições privadas, de qualquer nível e modalidade de ensino, aplica-se obrigatoriamente o disposto nos incisos I, II, III, V, VII, VIII, IX, X, XI, XII, XIII, XIV, XV, XVI, XVII e XVIII do </a:t>
            </a:r>
            <a:r>
              <a:rPr lang="pt-BR" b="1" dirty="0"/>
              <a:t>caput</a:t>
            </a:r>
            <a:r>
              <a:rPr lang="pt-BR" i="1" dirty="0"/>
              <a:t> </a:t>
            </a:r>
            <a:r>
              <a:rPr lang="pt-BR" dirty="0"/>
              <a:t>deste artigo, sendo vedada a cobrança de valores adicionais de qualquer natureza em suas mensalidades, anuidades e matrículas no cumprimento dessas determinações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394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1441</Words>
  <Application>Microsoft Office PowerPoint</Application>
  <PresentationFormat>Apresentação na tela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Concurso</vt:lpstr>
      <vt:lpstr>LEI BRASILEIRA DE INCLUSÃO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BRASILEIRA DE INCLUSÃO</dc:title>
  <dc:creator>mp</dc:creator>
  <cp:lastModifiedBy>mp</cp:lastModifiedBy>
  <cp:revision>5</cp:revision>
  <dcterms:created xsi:type="dcterms:W3CDTF">2015-11-10T20:22:50Z</dcterms:created>
  <dcterms:modified xsi:type="dcterms:W3CDTF">2015-11-10T21:22:59Z</dcterms:modified>
</cp:coreProperties>
</file>